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5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5970"/>
    <a:srgbClr val="5030AB"/>
    <a:srgbClr val="3D1DA4"/>
    <a:srgbClr val="96DEC4"/>
    <a:srgbClr val="8BDCBE"/>
    <a:srgbClr val="FFA5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7"/>
    <p:restoredTop sz="94689"/>
  </p:normalViewPr>
  <p:slideViewPr>
    <p:cSldViewPr snapToGrid="0">
      <p:cViewPr varScale="1">
        <p:scale>
          <a:sx n="105" d="100"/>
          <a:sy n="105" d="100"/>
        </p:scale>
        <p:origin x="216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B0F6B-A023-4969-8657-0DE23295A989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5219B42-687C-49D2-8679-9887328F9144}">
      <dgm:prSet/>
      <dgm:spPr/>
      <dgm:t>
        <a:bodyPr/>
        <a:lstStyle/>
        <a:p>
          <a:pPr algn="ctr"/>
          <a:r>
            <a:rPr lang="en-US" dirty="0"/>
            <a:t>Ensure a Fair and Competitive salary</a:t>
          </a:r>
        </a:p>
      </dgm:t>
    </dgm:pt>
    <dgm:pt modelId="{6C73338D-D3D1-41AC-8E70-088E8D9F3122}" type="parTrans" cxnId="{7343C8E9-4237-47D4-B297-C5DAD619E4C0}">
      <dgm:prSet/>
      <dgm:spPr/>
      <dgm:t>
        <a:bodyPr/>
        <a:lstStyle/>
        <a:p>
          <a:endParaRPr lang="en-US"/>
        </a:p>
      </dgm:t>
    </dgm:pt>
    <dgm:pt modelId="{13C38D2E-BD25-487D-91A5-93933E09E7D2}" type="sibTrans" cxnId="{7343C8E9-4237-47D4-B297-C5DAD619E4C0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E528D439-EB01-46E7-A391-913AF372AA28}">
      <dgm:prSet/>
      <dgm:spPr/>
      <dgm:t>
        <a:bodyPr/>
        <a:lstStyle/>
        <a:p>
          <a:pPr algn="ctr"/>
          <a:r>
            <a:rPr lang="en-US" dirty="0"/>
            <a:t>Negotiate higher salaries with confidence </a:t>
          </a:r>
        </a:p>
      </dgm:t>
    </dgm:pt>
    <dgm:pt modelId="{97AA3DAB-2AAC-4713-8C71-157333C32F71}" type="parTrans" cxnId="{24D32E79-4819-4F4D-A237-7F502D9D52D4}">
      <dgm:prSet/>
      <dgm:spPr/>
      <dgm:t>
        <a:bodyPr/>
        <a:lstStyle/>
        <a:p>
          <a:endParaRPr lang="en-US"/>
        </a:p>
      </dgm:t>
    </dgm:pt>
    <dgm:pt modelId="{97C5E218-D206-44C7-979C-CFDE04A1D031}" type="sibTrans" cxnId="{24D32E79-4819-4F4D-A237-7F502D9D52D4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D881BC69-A01A-4ED4-B5C6-23F70D8B13C5}">
      <dgm:prSet/>
      <dgm:spPr/>
      <dgm:t>
        <a:bodyPr/>
        <a:lstStyle/>
        <a:p>
          <a:pPr algn="ctr"/>
          <a:r>
            <a:rPr lang="en-US" dirty="0"/>
            <a:t>Drive Career Progression</a:t>
          </a:r>
        </a:p>
      </dgm:t>
    </dgm:pt>
    <dgm:pt modelId="{360D8A14-E43E-48AA-BED6-C8FEFB5D8746}" type="parTrans" cxnId="{7D1FBDDE-F296-4428-940E-A2109A27D3E3}">
      <dgm:prSet/>
      <dgm:spPr/>
      <dgm:t>
        <a:bodyPr/>
        <a:lstStyle/>
        <a:p>
          <a:endParaRPr lang="en-US"/>
        </a:p>
      </dgm:t>
    </dgm:pt>
    <dgm:pt modelId="{F54FDCEE-ED05-4F7C-866D-39A3B337193F}" type="sibTrans" cxnId="{7D1FBDDE-F296-4428-940E-A2109A27D3E3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A3EA3232-8360-994D-A07A-0A935C5D1347}" type="pres">
      <dgm:prSet presAssocID="{DE7B0F6B-A023-4969-8657-0DE23295A989}" presName="Name0" presStyleCnt="0">
        <dgm:presLayoutVars>
          <dgm:animLvl val="lvl"/>
          <dgm:resizeHandles val="exact"/>
        </dgm:presLayoutVars>
      </dgm:prSet>
      <dgm:spPr/>
    </dgm:pt>
    <dgm:pt modelId="{B78C71CC-1543-C544-A0D9-F3AE2F93B0EE}" type="pres">
      <dgm:prSet presAssocID="{15219B42-687C-49D2-8679-9887328F9144}" presName="compositeNode" presStyleCnt="0">
        <dgm:presLayoutVars>
          <dgm:bulletEnabled val="1"/>
        </dgm:presLayoutVars>
      </dgm:prSet>
      <dgm:spPr/>
    </dgm:pt>
    <dgm:pt modelId="{503998C1-8744-8B4D-8621-35F143BB197C}" type="pres">
      <dgm:prSet presAssocID="{15219B42-687C-49D2-8679-9887328F9144}" presName="bgRect" presStyleLbl="bgAccFollowNode1" presStyleIdx="0" presStyleCnt="3"/>
      <dgm:spPr/>
    </dgm:pt>
    <dgm:pt modelId="{26834EE2-4EB9-C444-9885-D79B0D6141A0}" type="pres">
      <dgm:prSet presAssocID="{13C38D2E-BD25-487D-91A5-93933E09E7D2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C97E2F1E-27A9-8048-A9C3-68F54FE28E92}" type="pres">
      <dgm:prSet presAssocID="{15219B42-687C-49D2-8679-9887328F9144}" presName="bottomLine" presStyleLbl="alignNode1" presStyleIdx="1" presStyleCnt="6">
        <dgm:presLayoutVars/>
      </dgm:prSet>
      <dgm:spPr/>
    </dgm:pt>
    <dgm:pt modelId="{E283A2E8-D7F2-E14E-8363-62A8F1649BE1}" type="pres">
      <dgm:prSet presAssocID="{15219B42-687C-49D2-8679-9887328F9144}" presName="nodeText" presStyleLbl="bgAccFollowNode1" presStyleIdx="0" presStyleCnt="3">
        <dgm:presLayoutVars>
          <dgm:bulletEnabled val="1"/>
        </dgm:presLayoutVars>
      </dgm:prSet>
      <dgm:spPr/>
    </dgm:pt>
    <dgm:pt modelId="{DA9767F0-1F8A-EB4A-B690-8E0C5E0091C4}" type="pres">
      <dgm:prSet presAssocID="{13C38D2E-BD25-487D-91A5-93933E09E7D2}" presName="sibTrans" presStyleCnt="0"/>
      <dgm:spPr/>
    </dgm:pt>
    <dgm:pt modelId="{BB300E12-2024-A84C-9260-9E61D4ECC93B}" type="pres">
      <dgm:prSet presAssocID="{E528D439-EB01-46E7-A391-913AF372AA28}" presName="compositeNode" presStyleCnt="0">
        <dgm:presLayoutVars>
          <dgm:bulletEnabled val="1"/>
        </dgm:presLayoutVars>
      </dgm:prSet>
      <dgm:spPr/>
    </dgm:pt>
    <dgm:pt modelId="{9D7A316C-0DC9-3C45-A87C-E9D1B78B527C}" type="pres">
      <dgm:prSet presAssocID="{E528D439-EB01-46E7-A391-913AF372AA28}" presName="bgRect" presStyleLbl="bgAccFollowNode1" presStyleIdx="1" presStyleCnt="3"/>
      <dgm:spPr/>
    </dgm:pt>
    <dgm:pt modelId="{3C91B837-2FA4-8545-919D-163C8BC07117}" type="pres">
      <dgm:prSet presAssocID="{97C5E218-D206-44C7-979C-CFDE04A1D031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51712BCD-035D-B34E-9E22-7D5ED117BF24}" type="pres">
      <dgm:prSet presAssocID="{E528D439-EB01-46E7-A391-913AF372AA28}" presName="bottomLine" presStyleLbl="alignNode1" presStyleIdx="3" presStyleCnt="6">
        <dgm:presLayoutVars/>
      </dgm:prSet>
      <dgm:spPr/>
    </dgm:pt>
    <dgm:pt modelId="{2DD32530-111C-BE41-99D4-0B846F75C498}" type="pres">
      <dgm:prSet presAssocID="{E528D439-EB01-46E7-A391-913AF372AA28}" presName="nodeText" presStyleLbl="bgAccFollowNode1" presStyleIdx="1" presStyleCnt="3">
        <dgm:presLayoutVars>
          <dgm:bulletEnabled val="1"/>
        </dgm:presLayoutVars>
      </dgm:prSet>
      <dgm:spPr/>
    </dgm:pt>
    <dgm:pt modelId="{B5FC99E2-A6EE-6448-B439-1E9C49BDFA11}" type="pres">
      <dgm:prSet presAssocID="{97C5E218-D206-44C7-979C-CFDE04A1D031}" presName="sibTrans" presStyleCnt="0"/>
      <dgm:spPr/>
    </dgm:pt>
    <dgm:pt modelId="{84095576-1172-1F41-ADA6-04DC76710221}" type="pres">
      <dgm:prSet presAssocID="{D881BC69-A01A-4ED4-B5C6-23F70D8B13C5}" presName="compositeNode" presStyleCnt="0">
        <dgm:presLayoutVars>
          <dgm:bulletEnabled val="1"/>
        </dgm:presLayoutVars>
      </dgm:prSet>
      <dgm:spPr/>
    </dgm:pt>
    <dgm:pt modelId="{05EA152F-6F9B-AD4B-9435-E8F26E651433}" type="pres">
      <dgm:prSet presAssocID="{D881BC69-A01A-4ED4-B5C6-23F70D8B13C5}" presName="bgRect" presStyleLbl="bgAccFollowNode1" presStyleIdx="2" presStyleCnt="3"/>
      <dgm:spPr/>
    </dgm:pt>
    <dgm:pt modelId="{F60FC928-33FC-C446-A591-683BCFD1D2BC}" type="pres">
      <dgm:prSet presAssocID="{F54FDCEE-ED05-4F7C-866D-39A3B337193F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B081CDB8-4371-DD48-8E90-7B0F70ADA170}" type="pres">
      <dgm:prSet presAssocID="{D881BC69-A01A-4ED4-B5C6-23F70D8B13C5}" presName="bottomLine" presStyleLbl="alignNode1" presStyleIdx="5" presStyleCnt="6">
        <dgm:presLayoutVars/>
      </dgm:prSet>
      <dgm:spPr/>
    </dgm:pt>
    <dgm:pt modelId="{D53559E3-90E9-9C4C-8521-C1844EC3EA2D}" type="pres">
      <dgm:prSet presAssocID="{D881BC69-A01A-4ED4-B5C6-23F70D8B13C5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9323902A-5DDE-9242-9EEF-F44FAF33792D}" type="presOf" srcId="{97C5E218-D206-44C7-979C-CFDE04A1D031}" destId="{3C91B837-2FA4-8545-919D-163C8BC07117}" srcOrd="0" destOrd="0" presId="urn:microsoft.com/office/officeart/2016/7/layout/BasicLinearProcessNumbered"/>
    <dgm:cxn modelId="{A91FD02E-9FA6-F24B-B61A-41B010D05CAD}" type="presOf" srcId="{15219B42-687C-49D2-8679-9887328F9144}" destId="{E283A2E8-D7F2-E14E-8363-62A8F1649BE1}" srcOrd="1" destOrd="0" presId="urn:microsoft.com/office/officeart/2016/7/layout/BasicLinearProcessNumbered"/>
    <dgm:cxn modelId="{7E4CE24E-93CB-F941-88DE-69981FF6560E}" type="presOf" srcId="{13C38D2E-BD25-487D-91A5-93933E09E7D2}" destId="{26834EE2-4EB9-C444-9885-D79B0D6141A0}" srcOrd="0" destOrd="0" presId="urn:microsoft.com/office/officeart/2016/7/layout/BasicLinearProcessNumbered"/>
    <dgm:cxn modelId="{24D32E79-4819-4F4D-A237-7F502D9D52D4}" srcId="{DE7B0F6B-A023-4969-8657-0DE23295A989}" destId="{E528D439-EB01-46E7-A391-913AF372AA28}" srcOrd="1" destOrd="0" parTransId="{97AA3DAB-2AAC-4713-8C71-157333C32F71}" sibTransId="{97C5E218-D206-44C7-979C-CFDE04A1D031}"/>
    <dgm:cxn modelId="{DAE93089-6010-F247-A731-217BA0B2B2BD}" type="presOf" srcId="{F54FDCEE-ED05-4F7C-866D-39A3B337193F}" destId="{F60FC928-33FC-C446-A591-683BCFD1D2BC}" srcOrd="0" destOrd="0" presId="urn:microsoft.com/office/officeart/2016/7/layout/BasicLinearProcessNumbered"/>
    <dgm:cxn modelId="{5815ADA6-7169-684B-B648-36578E921748}" type="presOf" srcId="{15219B42-687C-49D2-8679-9887328F9144}" destId="{503998C1-8744-8B4D-8621-35F143BB197C}" srcOrd="0" destOrd="0" presId="urn:microsoft.com/office/officeart/2016/7/layout/BasicLinearProcessNumbered"/>
    <dgm:cxn modelId="{AE06BAAB-8370-E84F-9156-68E21C294778}" type="presOf" srcId="{E528D439-EB01-46E7-A391-913AF372AA28}" destId="{9D7A316C-0DC9-3C45-A87C-E9D1B78B527C}" srcOrd="0" destOrd="0" presId="urn:microsoft.com/office/officeart/2016/7/layout/BasicLinearProcessNumbered"/>
    <dgm:cxn modelId="{F9B642AC-0C48-914F-BC17-2E3839AF3F68}" type="presOf" srcId="{D881BC69-A01A-4ED4-B5C6-23F70D8B13C5}" destId="{D53559E3-90E9-9C4C-8521-C1844EC3EA2D}" srcOrd="1" destOrd="0" presId="urn:microsoft.com/office/officeart/2016/7/layout/BasicLinearProcessNumbered"/>
    <dgm:cxn modelId="{0185A3D9-46F9-4B4B-912D-973CE609C312}" type="presOf" srcId="{DE7B0F6B-A023-4969-8657-0DE23295A989}" destId="{A3EA3232-8360-994D-A07A-0A935C5D1347}" srcOrd="0" destOrd="0" presId="urn:microsoft.com/office/officeart/2016/7/layout/BasicLinearProcessNumbered"/>
    <dgm:cxn modelId="{D95820DC-EEBA-5B4E-9E76-369AC81547A0}" type="presOf" srcId="{E528D439-EB01-46E7-A391-913AF372AA28}" destId="{2DD32530-111C-BE41-99D4-0B846F75C498}" srcOrd="1" destOrd="0" presId="urn:microsoft.com/office/officeart/2016/7/layout/BasicLinearProcessNumbered"/>
    <dgm:cxn modelId="{7D1FBDDE-F296-4428-940E-A2109A27D3E3}" srcId="{DE7B0F6B-A023-4969-8657-0DE23295A989}" destId="{D881BC69-A01A-4ED4-B5C6-23F70D8B13C5}" srcOrd="2" destOrd="0" parTransId="{360D8A14-E43E-48AA-BED6-C8FEFB5D8746}" sibTransId="{F54FDCEE-ED05-4F7C-866D-39A3B337193F}"/>
    <dgm:cxn modelId="{7343C8E9-4237-47D4-B297-C5DAD619E4C0}" srcId="{DE7B0F6B-A023-4969-8657-0DE23295A989}" destId="{15219B42-687C-49D2-8679-9887328F9144}" srcOrd="0" destOrd="0" parTransId="{6C73338D-D3D1-41AC-8E70-088E8D9F3122}" sibTransId="{13C38D2E-BD25-487D-91A5-93933E09E7D2}"/>
    <dgm:cxn modelId="{32CE2AFD-635E-F24E-BEBB-EC4E41E755C7}" type="presOf" srcId="{D881BC69-A01A-4ED4-B5C6-23F70D8B13C5}" destId="{05EA152F-6F9B-AD4B-9435-E8F26E651433}" srcOrd="0" destOrd="0" presId="urn:microsoft.com/office/officeart/2016/7/layout/BasicLinearProcessNumbered"/>
    <dgm:cxn modelId="{49872E83-6DDF-A544-BA58-6BF114994BA7}" type="presParOf" srcId="{A3EA3232-8360-994D-A07A-0A935C5D1347}" destId="{B78C71CC-1543-C544-A0D9-F3AE2F93B0EE}" srcOrd="0" destOrd="0" presId="urn:microsoft.com/office/officeart/2016/7/layout/BasicLinearProcessNumbered"/>
    <dgm:cxn modelId="{90B7FA9F-DA8D-8F43-9BB3-D4324D9D7471}" type="presParOf" srcId="{B78C71CC-1543-C544-A0D9-F3AE2F93B0EE}" destId="{503998C1-8744-8B4D-8621-35F143BB197C}" srcOrd="0" destOrd="0" presId="urn:microsoft.com/office/officeart/2016/7/layout/BasicLinearProcessNumbered"/>
    <dgm:cxn modelId="{D921227C-3791-7F4D-A802-E83B2EA0CB51}" type="presParOf" srcId="{B78C71CC-1543-C544-A0D9-F3AE2F93B0EE}" destId="{26834EE2-4EB9-C444-9885-D79B0D6141A0}" srcOrd="1" destOrd="0" presId="urn:microsoft.com/office/officeart/2016/7/layout/BasicLinearProcessNumbered"/>
    <dgm:cxn modelId="{F7E910C3-9A6D-2F4C-9BCD-D2ED8A35BC5D}" type="presParOf" srcId="{B78C71CC-1543-C544-A0D9-F3AE2F93B0EE}" destId="{C97E2F1E-27A9-8048-A9C3-68F54FE28E92}" srcOrd="2" destOrd="0" presId="urn:microsoft.com/office/officeart/2016/7/layout/BasicLinearProcessNumbered"/>
    <dgm:cxn modelId="{3E38D33E-20C6-9B43-9247-5189ACF3B620}" type="presParOf" srcId="{B78C71CC-1543-C544-A0D9-F3AE2F93B0EE}" destId="{E283A2E8-D7F2-E14E-8363-62A8F1649BE1}" srcOrd="3" destOrd="0" presId="urn:microsoft.com/office/officeart/2016/7/layout/BasicLinearProcessNumbered"/>
    <dgm:cxn modelId="{FBD5B1FE-0D43-024A-8B55-A4852C23C66E}" type="presParOf" srcId="{A3EA3232-8360-994D-A07A-0A935C5D1347}" destId="{DA9767F0-1F8A-EB4A-B690-8E0C5E0091C4}" srcOrd="1" destOrd="0" presId="urn:microsoft.com/office/officeart/2016/7/layout/BasicLinearProcessNumbered"/>
    <dgm:cxn modelId="{6F714556-1D10-4248-B319-2D454915EAC2}" type="presParOf" srcId="{A3EA3232-8360-994D-A07A-0A935C5D1347}" destId="{BB300E12-2024-A84C-9260-9E61D4ECC93B}" srcOrd="2" destOrd="0" presId="urn:microsoft.com/office/officeart/2016/7/layout/BasicLinearProcessNumbered"/>
    <dgm:cxn modelId="{1B11CCD1-D6DA-5B41-9A1F-AA2E4F4DCA69}" type="presParOf" srcId="{BB300E12-2024-A84C-9260-9E61D4ECC93B}" destId="{9D7A316C-0DC9-3C45-A87C-E9D1B78B527C}" srcOrd="0" destOrd="0" presId="urn:microsoft.com/office/officeart/2016/7/layout/BasicLinearProcessNumbered"/>
    <dgm:cxn modelId="{A488964E-47E5-264D-8208-D50598B7901B}" type="presParOf" srcId="{BB300E12-2024-A84C-9260-9E61D4ECC93B}" destId="{3C91B837-2FA4-8545-919D-163C8BC07117}" srcOrd="1" destOrd="0" presId="urn:microsoft.com/office/officeart/2016/7/layout/BasicLinearProcessNumbered"/>
    <dgm:cxn modelId="{7A105C13-D423-174D-9732-D7D7EBCF6B18}" type="presParOf" srcId="{BB300E12-2024-A84C-9260-9E61D4ECC93B}" destId="{51712BCD-035D-B34E-9E22-7D5ED117BF24}" srcOrd="2" destOrd="0" presId="urn:microsoft.com/office/officeart/2016/7/layout/BasicLinearProcessNumbered"/>
    <dgm:cxn modelId="{79165B12-F55E-EF4A-A632-409F9B9261D8}" type="presParOf" srcId="{BB300E12-2024-A84C-9260-9E61D4ECC93B}" destId="{2DD32530-111C-BE41-99D4-0B846F75C498}" srcOrd="3" destOrd="0" presId="urn:microsoft.com/office/officeart/2016/7/layout/BasicLinearProcessNumbered"/>
    <dgm:cxn modelId="{6C4E5AFB-FFD4-B642-B71B-18C403014EEF}" type="presParOf" srcId="{A3EA3232-8360-994D-A07A-0A935C5D1347}" destId="{B5FC99E2-A6EE-6448-B439-1E9C49BDFA11}" srcOrd="3" destOrd="0" presId="urn:microsoft.com/office/officeart/2016/7/layout/BasicLinearProcessNumbered"/>
    <dgm:cxn modelId="{E34F7A9F-D6C2-E044-8BA6-7C35C2943391}" type="presParOf" srcId="{A3EA3232-8360-994D-A07A-0A935C5D1347}" destId="{84095576-1172-1F41-ADA6-04DC76710221}" srcOrd="4" destOrd="0" presId="urn:microsoft.com/office/officeart/2016/7/layout/BasicLinearProcessNumbered"/>
    <dgm:cxn modelId="{EC3D7130-8DDC-5D49-A898-92C52FE06038}" type="presParOf" srcId="{84095576-1172-1F41-ADA6-04DC76710221}" destId="{05EA152F-6F9B-AD4B-9435-E8F26E651433}" srcOrd="0" destOrd="0" presId="urn:microsoft.com/office/officeart/2016/7/layout/BasicLinearProcessNumbered"/>
    <dgm:cxn modelId="{A786D63A-0BF0-D44F-9CE1-039E456D8FA1}" type="presParOf" srcId="{84095576-1172-1F41-ADA6-04DC76710221}" destId="{F60FC928-33FC-C446-A591-683BCFD1D2BC}" srcOrd="1" destOrd="0" presId="urn:microsoft.com/office/officeart/2016/7/layout/BasicLinearProcessNumbered"/>
    <dgm:cxn modelId="{6B09780C-87C2-D243-BFFD-CF013D6560FF}" type="presParOf" srcId="{84095576-1172-1F41-ADA6-04DC76710221}" destId="{B081CDB8-4371-DD48-8E90-7B0F70ADA170}" srcOrd="2" destOrd="0" presId="urn:microsoft.com/office/officeart/2016/7/layout/BasicLinearProcessNumbered"/>
    <dgm:cxn modelId="{28612B64-DBFC-1A40-9CA4-26AFCAD00F43}" type="presParOf" srcId="{84095576-1172-1F41-ADA6-04DC76710221}" destId="{D53559E3-90E9-9C4C-8521-C1844EC3EA2D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C782B0-525A-4D79-8AE8-7D2842606E4C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06614C5-622F-4B47-B72B-557976678A22}">
      <dgm:prSet custT="1"/>
      <dgm:spPr/>
      <dgm:t>
        <a:bodyPr/>
        <a:lstStyle/>
        <a:p>
          <a:pPr algn="ctr"/>
          <a:r>
            <a:rPr lang="en-US" sz="3200" dirty="0"/>
            <a:t>On average, the model’s predictions are about </a:t>
          </a:r>
          <a:r>
            <a:rPr lang="en-US" sz="3200" b="1" dirty="0"/>
            <a:t>$5,130 </a:t>
          </a:r>
          <a:r>
            <a:rPr lang="en-US" sz="3200" dirty="0"/>
            <a:t>off. </a:t>
          </a:r>
          <a:br>
            <a:rPr lang="en-US" sz="2700" dirty="0"/>
          </a:br>
          <a:endParaRPr lang="en-US" sz="2700" dirty="0"/>
        </a:p>
      </dgm:t>
    </dgm:pt>
    <dgm:pt modelId="{A8BA2390-996D-4E7C-AC18-B01560BAFFAB}" type="parTrans" cxnId="{17631CAD-8FB7-47CB-8565-8E383B3B1979}">
      <dgm:prSet/>
      <dgm:spPr/>
      <dgm:t>
        <a:bodyPr/>
        <a:lstStyle/>
        <a:p>
          <a:endParaRPr lang="en-US"/>
        </a:p>
      </dgm:t>
    </dgm:pt>
    <dgm:pt modelId="{DA8355E1-4103-41CC-BD24-FCD28D40A995}" type="sibTrans" cxnId="{17631CAD-8FB7-47CB-8565-8E383B3B1979}">
      <dgm:prSet/>
      <dgm:spPr/>
      <dgm:t>
        <a:bodyPr/>
        <a:lstStyle/>
        <a:p>
          <a:endParaRPr lang="en-US"/>
        </a:p>
      </dgm:t>
    </dgm:pt>
    <dgm:pt modelId="{48E52356-9F62-4B47-A41E-636F5B0799C3}">
      <dgm:prSet custT="1"/>
      <dgm:spPr/>
      <dgm:t>
        <a:bodyPr/>
        <a:lstStyle/>
        <a:p>
          <a:pPr algn="ctr"/>
          <a:r>
            <a:rPr lang="en-US" sz="2800" dirty="0"/>
            <a:t>This is much better than just guessing based on the average salary, which would be wrong by about </a:t>
          </a:r>
          <a:r>
            <a:rPr lang="en-US" sz="2800" b="1" dirty="0"/>
            <a:t>$62,663</a:t>
          </a:r>
          <a:r>
            <a:rPr lang="en-US" sz="2800" dirty="0"/>
            <a:t>.</a:t>
          </a:r>
        </a:p>
      </dgm:t>
    </dgm:pt>
    <dgm:pt modelId="{B3AB5FC9-B7B7-4592-AA40-C0DE07AD7879}" type="parTrans" cxnId="{0151B22B-9197-4001-9E66-015C3966FBA4}">
      <dgm:prSet/>
      <dgm:spPr/>
      <dgm:t>
        <a:bodyPr/>
        <a:lstStyle/>
        <a:p>
          <a:endParaRPr lang="en-US"/>
        </a:p>
      </dgm:t>
    </dgm:pt>
    <dgm:pt modelId="{E4BC9D24-A774-418D-87D4-29F02C4707A1}" type="sibTrans" cxnId="{0151B22B-9197-4001-9E66-015C3966FBA4}">
      <dgm:prSet/>
      <dgm:spPr/>
      <dgm:t>
        <a:bodyPr/>
        <a:lstStyle/>
        <a:p>
          <a:endParaRPr lang="en-US"/>
        </a:p>
      </dgm:t>
    </dgm:pt>
    <dgm:pt modelId="{DFDE870E-A793-4D46-8427-8F42E3B761A2}" type="pres">
      <dgm:prSet presAssocID="{82C782B0-525A-4D79-8AE8-7D2842606E4C}" presName="outerComposite" presStyleCnt="0">
        <dgm:presLayoutVars>
          <dgm:chMax val="5"/>
          <dgm:dir/>
          <dgm:resizeHandles val="exact"/>
        </dgm:presLayoutVars>
      </dgm:prSet>
      <dgm:spPr/>
    </dgm:pt>
    <dgm:pt modelId="{B31EC4E0-AE77-FB43-A1E7-6E65BB91934A}" type="pres">
      <dgm:prSet presAssocID="{82C782B0-525A-4D79-8AE8-7D2842606E4C}" presName="dummyMaxCanvas" presStyleCnt="0">
        <dgm:presLayoutVars/>
      </dgm:prSet>
      <dgm:spPr/>
    </dgm:pt>
    <dgm:pt modelId="{94E4537C-A649-F44F-91CD-7E4381BF41DB}" type="pres">
      <dgm:prSet presAssocID="{82C782B0-525A-4D79-8AE8-7D2842606E4C}" presName="TwoNodes_1" presStyleLbl="node1" presStyleIdx="0" presStyleCnt="2">
        <dgm:presLayoutVars>
          <dgm:bulletEnabled val="1"/>
        </dgm:presLayoutVars>
      </dgm:prSet>
      <dgm:spPr/>
    </dgm:pt>
    <dgm:pt modelId="{4AD58006-A5ED-F04A-BDDC-003242BB7DF8}" type="pres">
      <dgm:prSet presAssocID="{82C782B0-525A-4D79-8AE8-7D2842606E4C}" presName="TwoNodes_2" presStyleLbl="node1" presStyleIdx="1" presStyleCnt="2">
        <dgm:presLayoutVars>
          <dgm:bulletEnabled val="1"/>
        </dgm:presLayoutVars>
      </dgm:prSet>
      <dgm:spPr/>
    </dgm:pt>
    <dgm:pt modelId="{FE6A3121-C6C2-B145-A1CA-5CFBE816133F}" type="pres">
      <dgm:prSet presAssocID="{82C782B0-525A-4D79-8AE8-7D2842606E4C}" presName="TwoConn_1-2" presStyleLbl="fgAccFollowNode1" presStyleIdx="0" presStyleCnt="1">
        <dgm:presLayoutVars>
          <dgm:bulletEnabled val="1"/>
        </dgm:presLayoutVars>
      </dgm:prSet>
      <dgm:spPr/>
    </dgm:pt>
    <dgm:pt modelId="{CB425E83-8F67-A241-9853-FBD74879A64B}" type="pres">
      <dgm:prSet presAssocID="{82C782B0-525A-4D79-8AE8-7D2842606E4C}" presName="TwoNodes_1_text" presStyleLbl="node1" presStyleIdx="1" presStyleCnt="2">
        <dgm:presLayoutVars>
          <dgm:bulletEnabled val="1"/>
        </dgm:presLayoutVars>
      </dgm:prSet>
      <dgm:spPr/>
    </dgm:pt>
    <dgm:pt modelId="{25B8B84B-1380-2C43-88C3-1CF08CD0D08C}" type="pres">
      <dgm:prSet presAssocID="{82C782B0-525A-4D79-8AE8-7D2842606E4C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BAE8240D-4B44-C74B-870C-A58923F93D09}" type="presOf" srcId="{48E52356-9F62-4B47-A41E-636F5B0799C3}" destId="{4AD58006-A5ED-F04A-BDDC-003242BB7DF8}" srcOrd="0" destOrd="0" presId="urn:microsoft.com/office/officeart/2005/8/layout/vProcess5"/>
    <dgm:cxn modelId="{0151B22B-9197-4001-9E66-015C3966FBA4}" srcId="{82C782B0-525A-4D79-8AE8-7D2842606E4C}" destId="{48E52356-9F62-4B47-A41E-636F5B0799C3}" srcOrd="1" destOrd="0" parTransId="{B3AB5FC9-B7B7-4592-AA40-C0DE07AD7879}" sibTransId="{E4BC9D24-A774-418D-87D4-29F02C4707A1}"/>
    <dgm:cxn modelId="{8613E63B-87C7-3849-8DD2-6A121F642B39}" type="presOf" srcId="{82C782B0-525A-4D79-8AE8-7D2842606E4C}" destId="{DFDE870E-A793-4D46-8427-8F42E3B761A2}" srcOrd="0" destOrd="0" presId="urn:microsoft.com/office/officeart/2005/8/layout/vProcess5"/>
    <dgm:cxn modelId="{88673D84-18A2-F74F-BEDA-81FFF3C07F13}" type="presOf" srcId="{48E52356-9F62-4B47-A41E-636F5B0799C3}" destId="{25B8B84B-1380-2C43-88C3-1CF08CD0D08C}" srcOrd="1" destOrd="0" presId="urn:microsoft.com/office/officeart/2005/8/layout/vProcess5"/>
    <dgm:cxn modelId="{17631CAD-8FB7-47CB-8565-8E383B3B1979}" srcId="{82C782B0-525A-4D79-8AE8-7D2842606E4C}" destId="{206614C5-622F-4B47-B72B-557976678A22}" srcOrd="0" destOrd="0" parTransId="{A8BA2390-996D-4E7C-AC18-B01560BAFFAB}" sibTransId="{DA8355E1-4103-41CC-BD24-FCD28D40A995}"/>
    <dgm:cxn modelId="{54BAA5B2-2E42-6348-87FC-7CCFADB4D837}" type="presOf" srcId="{206614C5-622F-4B47-B72B-557976678A22}" destId="{CB425E83-8F67-A241-9853-FBD74879A64B}" srcOrd="1" destOrd="0" presId="urn:microsoft.com/office/officeart/2005/8/layout/vProcess5"/>
    <dgm:cxn modelId="{B49E3DCB-3D53-A049-AC20-0C62B0766E9B}" type="presOf" srcId="{DA8355E1-4103-41CC-BD24-FCD28D40A995}" destId="{FE6A3121-C6C2-B145-A1CA-5CFBE816133F}" srcOrd="0" destOrd="0" presId="urn:microsoft.com/office/officeart/2005/8/layout/vProcess5"/>
    <dgm:cxn modelId="{09E3C3FC-0916-784C-80DE-EEC3A78EE4E3}" type="presOf" srcId="{206614C5-622F-4B47-B72B-557976678A22}" destId="{94E4537C-A649-F44F-91CD-7E4381BF41DB}" srcOrd="0" destOrd="0" presId="urn:microsoft.com/office/officeart/2005/8/layout/vProcess5"/>
    <dgm:cxn modelId="{97CEC3B9-8C42-6F4E-9297-C6F9A506CE38}" type="presParOf" srcId="{DFDE870E-A793-4D46-8427-8F42E3B761A2}" destId="{B31EC4E0-AE77-FB43-A1E7-6E65BB91934A}" srcOrd="0" destOrd="0" presId="urn:microsoft.com/office/officeart/2005/8/layout/vProcess5"/>
    <dgm:cxn modelId="{3075AF17-126A-964D-886C-DB2C90FF16BA}" type="presParOf" srcId="{DFDE870E-A793-4D46-8427-8F42E3B761A2}" destId="{94E4537C-A649-F44F-91CD-7E4381BF41DB}" srcOrd="1" destOrd="0" presId="urn:microsoft.com/office/officeart/2005/8/layout/vProcess5"/>
    <dgm:cxn modelId="{20566944-51B9-2048-8852-EDE7B1A3D009}" type="presParOf" srcId="{DFDE870E-A793-4D46-8427-8F42E3B761A2}" destId="{4AD58006-A5ED-F04A-BDDC-003242BB7DF8}" srcOrd="2" destOrd="0" presId="urn:microsoft.com/office/officeart/2005/8/layout/vProcess5"/>
    <dgm:cxn modelId="{800563B4-35CC-1F46-B012-CCEDAFFC0F2F}" type="presParOf" srcId="{DFDE870E-A793-4D46-8427-8F42E3B761A2}" destId="{FE6A3121-C6C2-B145-A1CA-5CFBE816133F}" srcOrd="3" destOrd="0" presId="urn:microsoft.com/office/officeart/2005/8/layout/vProcess5"/>
    <dgm:cxn modelId="{CCD4B776-0244-5F40-928E-70253AC9FBF7}" type="presParOf" srcId="{DFDE870E-A793-4D46-8427-8F42E3B761A2}" destId="{CB425E83-8F67-A241-9853-FBD74879A64B}" srcOrd="4" destOrd="0" presId="urn:microsoft.com/office/officeart/2005/8/layout/vProcess5"/>
    <dgm:cxn modelId="{F25CBAAE-86D3-F244-844A-B4574B3593C7}" type="presParOf" srcId="{DFDE870E-A793-4D46-8427-8F42E3B761A2}" destId="{25B8B84B-1380-2C43-88C3-1CF08CD0D08C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F33D3B-0EA1-4CC2-BB5E-FE274F174641}" type="doc">
      <dgm:prSet loTypeId="urn:microsoft.com/office/officeart/2005/8/layout/process4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C2449A5-9E75-40E1-8471-069EE1243061}">
      <dgm:prSet/>
      <dgm:spPr/>
      <dgm:t>
        <a:bodyPr/>
        <a:lstStyle/>
        <a:p>
          <a:r>
            <a:rPr lang="en-US" dirty="0"/>
            <a:t>Looking at Job Titles, Experience Level, and Location will all help predict a jobs salary</a:t>
          </a:r>
        </a:p>
      </dgm:t>
    </dgm:pt>
    <dgm:pt modelId="{AECB52EC-A42A-488F-95B7-CD395CC9AFDE}" type="parTrans" cxnId="{766445CB-D643-4BB2-B9D8-844EB34E3C65}">
      <dgm:prSet/>
      <dgm:spPr/>
      <dgm:t>
        <a:bodyPr/>
        <a:lstStyle/>
        <a:p>
          <a:endParaRPr lang="en-US"/>
        </a:p>
      </dgm:t>
    </dgm:pt>
    <dgm:pt modelId="{56833593-42ED-4143-AF08-DC071D63D327}" type="sibTrans" cxnId="{766445CB-D643-4BB2-B9D8-844EB34E3C65}">
      <dgm:prSet/>
      <dgm:spPr/>
      <dgm:t>
        <a:bodyPr/>
        <a:lstStyle/>
        <a:p>
          <a:endParaRPr lang="en-US"/>
        </a:p>
      </dgm:t>
    </dgm:pt>
    <dgm:pt modelId="{7E4D4D6B-C0DA-4F00-AA42-705725CCF570}">
      <dgm:prSet/>
      <dgm:spPr/>
      <dgm:t>
        <a:bodyPr/>
        <a:lstStyle/>
        <a:p>
          <a:r>
            <a:rPr lang="en-US" dirty="0"/>
            <a:t>Use this model for applying to new analytics jobs to ensure accurate job salary predictions!</a:t>
          </a:r>
        </a:p>
      </dgm:t>
    </dgm:pt>
    <dgm:pt modelId="{3F9AE387-9A1D-4E64-8EAB-F6FB69239EC6}" type="parTrans" cxnId="{A1D3C042-B197-4749-BEB5-5562CF38C425}">
      <dgm:prSet/>
      <dgm:spPr/>
      <dgm:t>
        <a:bodyPr/>
        <a:lstStyle/>
        <a:p>
          <a:endParaRPr lang="en-US"/>
        </a:p>
      </dgm:t>
    </dgm:pt>
    <dgm:pt modelId="{DAFD2A3F-D110-4F8A-9CB7-FC173CE21EA3}" type="sibTrans" cxnId="{A1D3C042-B197-4749-BEB5-5562CF38C425}">
      <dgm:prSet/>
      <dgm:spPr/>
      <dgm:t>
        <a:bodyPr/>
        <a:lstStyle/>
        <a:p>
          <a:endParaRPr lang="en-US"/>
        </a:p>
      </dgm:t>
    </dgm:pt>
    <dgm:pt modelId="{4115459E-15AA-6A4D-BD7E-C63172E7ECC2}" type="pres">
      <dgm:prSet presAssocID="{25F33D3B-0EA1-4CC2-BB5E-FE274F174641}" presName="Name0" presStyleCnt="0">
        <dgm:presLayoutVars>
          <dgm:dir/>
          <dgm:animLvl val="lvl"/>
          <dgm:resizeHandles val="exact"/>
        </dgm:presLayoutVars>
      </dgm:prSet>
      <dgm:spPr/>
    </dgm:pt>
    <dgm:pt modelId="{AC6B5EFB-6343-D24D-BBEB-E838B0DB9588}" type="pres">
      <dgm:prSet presAssocID="{7E4D4D6B-C0DA-4F00-AA42-705725CCF570}" presName="boxAndChildren" presStyleCnt="0"/>
      <dgm:spPr/>
    </dgm:pt>
    <dgm:pt modelId="{393794E3-AF8E-3A48-98DC-1FDC2FDFCEDC}" type="pres">
      <dgm:prSet presAssocID="{7E4D4D6B-C0DA-4F00-AA42-705725CCF570}" presName="parentTextBox" presStyleLbl="node1" presStyleIdx="0" presStyleCnt="2"/>
      <dgm:spPr/>
    </dgm:pt>
    <dgm:pt modelId="{B2AB8136-0914-7849-B41D-40C54CBAD774}" type="pres">
      <dgm:prSet presAssocID="{56833593-42ED-4143-AF08-DC071D63D327}" presName="sp" presStyleCnt="0"/>
      <dgm:spPr/>
    </dgm:pt>
    <dgm:pt modelId="{074D0CD4-B310-1B4E-8AA7-FD1B09A0E899}" type="pres">
      <dgm:prSet presAssocID="{AC2449A5-9E75-40E1-8471-069EE1243061}" presName="arrowAndChildren" presStyleCnt="0"/>
      <dgm:spPr/>
    </dgm:pt>
    <dgm:pt modelId="{C6429B25-0170-4A4B-A5AA-608B77239EB2}" type="pres">
      <dgm:prSet presAssocID="{AC2449A5-9E75-40E1-8471-069EE1243061}" presName="parentTextArrow" presStyleLbl="node1" presStyleIdx="1" presStyleCnt="2"/>
      <dgm:spPr/>
    </dgm:pt>
  </dgm:ptLst>
  <dgm:cxnLst>
    <dgm:cxn modelId="{CA7FD804-9224-2640-BA5B-6F8D46754619}" type="presOf" srcId="{AC2449A5-9E75-40E1-8471-069EE1243061}" destId="{C6429B25-0170-4A4B-A5AA-608B77239EB2}" srcOrd="0" destOrd="0" presId="urn:microsoft.com/office/officeart/2005/8/layout/process4"/>
    <dgm:cxn modelId="{291F042E-343D-A841-8813-FCA3DF17F596}" type="presOf" srcId="{7E4D4D6B-C0DA-4F00-AA42-705725CCF570}" destId="{393794E3-AF8E-3A48-98DC-1FDC2FDFCEDC}" srcOrd="0" destOrd="0" presId="urn:microsoft.com/office/officeart/2005/8/layout/process4"/>
    <dgm:cxn modelId="{A1D3C042-B197-4749-BEB5-5562CF38C425}" srcId="{25F33D3B-0EA1-4CC2-BB5E-FE274F174641}" destId="{7E4D4D6B-C0DA-4F00-AA42-705725CCF570}" srcOrd="1" destOrd="0" parTransId="{3F9AE387-9A1D-4E64-8EAB-F6FB69239EC6}" sibTransId="{DAFD2A3F-D110-4F8A-9CB7-FC173CE21EA3}"/>
    <dgm:cxn modelId="{1ED17F91-9EBB-7E45-93A1-2A7293241163}" type="presOf" srcId="{25F33D3B-0EA1-4CC2-BB5E-FE274F174641}" destId="{4115459E-15AA-6A4D-BD7E-C63172E7ECC2}" srcOrd="0" destOrd="0" presId="urn:microsoft.com/office/officeart/2005/8/layout/process4"/>
    <dgm:cxn modelId="{766445CB-D643-4BB2-B9D8-844EB34E3C65}" srcId="{25F33D3B-0EA1-4CC2-BB5E-FE274F174641}" destId="{AC2449A5-9E75-40E1-8471-069EE1243061}" srcOrd="0" destOrd="0" parTransId="{AECB52EC-A42A-488F-95B7-CD395CC9AFDE}" sibTransId="{56833593-42ED-4143-AF08-DC071D63D327}"/>
    <dgm:cxn modelId="{2181DC72-F261-ED41-85C7-6B94B1CBA57E}" type="presParOf" srcId="{4115459E-15AA-6A4D-BD7E-C63172E7ECC2}" destId="{AC6B5EFB-6343-D24D-BBEB-E838B0DB9588}" srcOrd="0" destOrd="0" presId="urn:microsoft.com/office/officeart/2005/8/layout/process4"/>
    <dgm:cxn modelId="{3AD30000-5FAF-454F-A2F2-C5ADE52393BF}" type="presParOf" srcId="{AC6B5EFB-6343-D24D-BBEB-E838B0DB9588}" destId="{393794E3-AF8E-3A48-98DC-1FDC2FDFCEDC}" srcOrd="0" destOrd="0" presId="urn:microsoft.com/office/officeart/2005/8/layout/process4"/>
    <dgm:cxn modelId="{6079DEC4-F05A-5D4D-8ACC-A473299F14C8}" type="presParOf" srcId="{4115459E-15AA-6A4D-BD7E-C63172E7ECC2}" destId="{B2AB8136-0914-7849-B41D-40C54CBAD774}" srcOrd="1" destOrd="0" presId="urn:microsoft.com/office/officeart/2005/8/layout/process4"/>
    <dgm:cxn modelId="{B2EA8420-88B8-E446-B3A5-5685ED5C89D0}" type="presParOf" srcId="{4115459E-15AA-6A4D-BD7E-C63172E7ECC2}" destId="{074D0CD4-B310-1B4E-8AA7-FD1B09A0E899}" srcOrd="2" destOrd="0" presId="urn:microsoft.com/office/officeart/2005/8/layout/process4"/>
    <dgm:cxn modelId="{E2591DFC-6969-4641-94E5-B76F7F845E09}" type="presParOf" srcId="{074D0CD4-B310-1B4E-8AA7-FD1B09A0E899}" destId="{C6429B25-0170-4A4B-A5AA-608B77239EB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3998C1-8744-8B4D-8621-35F143BB197C}">
      <dsp:nvSpPr>
        <dsp:cNvPr id="0" name=""/>
        <dsp:cNvSpPr/>
      </dsp:nvSpPr>
      <dsp:spPr>
        <a:xfrm>
          <a:off x="0" y="0"/>
          <a:ext cx="3206750" cy="310197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011" tIns="330200" rIns="250011" bIns="33020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Ensure a Fair and Competitive salary</a:t>
          </a:r>
        </a:p>
      </dsp:txBody>
      <dsp:txXfrm>
        <a:off x="0" y="1178750"/>
        <a:ext cx="3206750" cy="1861185"/>
      </dsp:txXfrm>
    </dsp:sp>
    <dsp:sp modelId="{26834EE2-4EB9-C444-9885-D79B0D6141A0}">
      <dsp:nvSpPr>
        <dsp:cNvPr id="0" name=""/>
        <dsp:cNvSpPr/>
      </dsp:nvSpPr>
      <dsp:spPr>
        <a:xfrm>
          <a:off x="1138078" y="310197"/>
          <a:ext cx="930592" cy="9305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553" tIns="12700" rIns="72553" bIns="1270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1</a:t>
          </a:r>
        </a:p>
      </dsp:txBody>
      <dsp:txXfrm>
        <a:off x="1274360" y="446479"/>
        <a:ext cx="658028" cy="658028"/>
      </dsp:txXfrm>
    </dsp:sp>
    <dsp:sp modelId="{C97E2F1E-27A9-8048-A9C3-68F54FE28E92}">
      <dsp:nvSpPr>
        <dsp:cNvPr id="0" name=""/>
        <dsp:cNvSpPr/>
      </dsp:nvSpPr>
      <dsp:spPr>
        <a:xfrm>
          <a:off x="0" y="3101903"/>
          <a:ext cx="3206750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A316C-0DC9-3C45-A87C-E9D1B78B527C}">
      <dsp:nvSpPr>
        <dsp:cNvPr id="0" name=""/>
        <dsp:cNvSpPr/>
      </dsp:nvSpPr>
      <dsp:spPr>
        <a:xfrm>
          <a:off x="3527425" y="0"/>
          <a:ext cx="3206750" cy="310197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011" tIns="330200" rIns="250011" bIns="33020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Negotiate higher salaries with confidence </a:t>
          </a:r>
        </a:p>
      </dsp:txBody>
      <dsp:txXfrm>
        <a:off x="3527425" y="1178750"/>
        <a:ext cx="3206750" cy="1861185"/>
      </dsp:txXfrm>
    </dsp:sp>
    <dsp:sp modelId="{3C91B837-2FA4-8545-919D-163C8BC07117}">
      <dsp:nvSpPr>
        <dsp:cNvPr id="0" name=""/>
        <dsp:cNvSpPr/>
      </dsp:nvSpPr>
      <dsp:spPr>
        <a:xfrm>
          <a:off x="4665503" y="310197"/>
          <a:ext cx="930592" cy="9305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553" tIns="12700" rIns="72553" bIns="1270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2</a:t>
          </a:r>
        </a:p>
      </dsp:txBody>
      <dsp:txXfrm>
        <a:off x="4801785" y="446479"/>
        <a:ext cx="658028" cy="658028"/>
      </dsp:txXfrm>
    </dsp:sp>
    <dsp:sp modelId="{51712BCD-035D-B34E-9E22-7D5ED117BF24}">
      <dsp:nvSpPr>
        <dsp:cNvPr id="0" name=""/>
        <dsp:cNvSpPr/>
      </dsp:nvSpPr>
      <dsp:spPr>
        <a:xfrm>
          <a:off x="3527425" y="3101903"/>
          <a:ext cx="3206750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A152F-6F9B-AD4B-9435-E8F26E651433}">
      <dsp:nvSpPr>
        <dsp:cNvPr id="0" name=""/>
        <dsp:cNvSpPr/>
      </dsp:nvSpPr>
      <dsp:spPr>
        <a:xfrm>
          <a:off x="7054850" y="0"/>
          <a:ext cx="3206750" cy="310197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011" tIns="330200" rIns="250011" bIns="33020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Drive Career Progression</a:t>
          </a:r>
        </a:p>
      </dsp:txBody>
      <dsp:txXfrm>
        <a:off x="7054850" y="1178750"/>
        <a:ext cx="3206750" cy="1861185"/>
      </dsp:txXfrm>
    </dsp:sp>
    <dsp:sp modelId="{F60FC928-33FC-C446-A591-683BCFD1D2BC}">
      <dsp:nvSpPr>
        <dsp:cNvPr id="0" name=""/>
        <dsp:cNvSpPr/>
      </dsp:nvSpPr>
      <dsp:spPr>
        <a:xfrm>
          <a:off x="8192928" y="310197"/>
          <a:ext cx="930592" cy="9305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553" tIns="12700" rIns="72553" bIns="1270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3</a:t>
          </a:r>
        </a:p>
      </dsp:txBody>
      <dsp:txXfrm>
        <a:off x="8329210" y="446479"/>
        <a:ext cx="658028" cy="658028"/>
      </dsp:txXfrm>
    </dsp:sp>
    <dsp:sp modelId="{B081CDB8-4371-DD48-8E90-7B0F70ADA170}">
      <dsp:nvSpPr>
        <dsp:cNvPr id="0" name=""/>
        <dsp:cNvSpPr/>
      </dsp:nvSpPr>
      <dsp:spPr>
        <a:xfrm>
          <a:off x="7054850" y="3101903"/>
          <a:ext cx="3206750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E4537C-A649-F44F-91CD-7E4381BF41DB}">
      <dsp:nvSpPr>
        <dsp:cNvPr id="0" name=""/>
        <dsp:cNvSpPr/>
      </dsp:nvSpPr>
      <dsp:spPr>
        <a:xfrm>
          <a:off x="0" y="0"/>
          <a:ext cx="8722360" cy="13984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On average, the model’s predictions are about </a:t>
          </a:r>
          <a:r>
            <a:rPr lang="en-US" sz="3200" b="1" kern="1200" dirty="0"/>
            <a:t>$5,130 </a:t>
          </a:r>
          <a:r>
            <a:rPr lang="en-US" sz="3200" kern="1200" dirty="0"/>
            <a:t>off. </a:t>
          </a:r>
          <a:br>
            <a:rPr lang="en-US" sz="2700" kern="1200" dirty="0"/>
          </a:br>
          <a:endParaRPr lang="en-US" sz="2700" kern="1200" dirty="0"/>
        </a:p>
      </dsp:txBody>
      <dsp:txXfrm>
        <a:off x="40960" y="40960"/>
        <a:ext cx="7276915" cy="1316566"/>
      </dsp:txXfrm>
    </dsp:sp>
    <dsp:sp modelId="{4AD58006-A5ED-F04A-BDDC-003242BB7DF8}">
      <dsp:nvSpPr>
        <dsp:cNvPr id="0" name=""/>
        <dsp:cNvSpPr/>
      </dsp:nvSpPr>
      <dsp:spPr>
        <a:xfrm>
          <a:off x="1539239" y="1709261"/>
          <a:ext cx="8722360" cy="13984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This is much better than just guessing based on the average salary, which would be wrong by about </a:t>
          </a:r>
          <a:r>
            <a:rPr lang="en-US" sz="2800" b="1" kern="1200" dirty="0"/>
            <a:t>$62,663</a:t>
          </a:r>
          <a:r>
            <a:rPr lang="en-US" sz="2800" kern="1200" dirty="0"/>
            <a:t>.</a:t>
          </a:r>
        </a:p>
      </dsp:txBody>
      <dsp:txXfrm>
        <a:off x="1580199" y="1750221"/>
        <a:ext cx="6192183" cy="1316566"/>
      </dsp:txXfrm>
    </dsp:sp>
    <dsp:sp modelId="{FE6A3121-C6C2-B145-A1CA-5CFBE816133F}">
      <dsp:nvSpPr>
        <dsp:cNvPr id="0" name=""/>
        <dsp:cNvSpPr/>
      </dsp:nvSpPr>
      <dsp:spPr>
        <a:xfrm>
          <a:off x="7813343" y="1099365"/>
          <a:ext cx="909016" cy="909016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017872" y="1099365"/>
        <a:ext cx="499958" cy="684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794E3-AF8E-3A48-98DC-1FDC2FDFCEDC}">
      <dsp:nvSpPr>
        <dsp:cNvPr id="0" name=""/>
        <dsp:cNvSpPr/>
      </dsp:nvSpPr>
      <dsp:spPr>
        <a:xfrm>
          <a:off x="0" y="2974067"/>
          <a:ext cx="5607050" cy="195131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Use this model for applying to new analytics jobs to ensure accurate job salary predictions!</a:t>
          </a:r>
        </a:p>
      </dsp:txBody>
      <dsp:txXfrm>
        <a:off x="0" y="2974067"/>
        <a:ext cx="5607050" cy="1951310"/>
      </dsp:txXfrm>
    </dsp:sp>
    <dsp:sp modelId="{C6429B25-0170-4A4B-A5AA-608B77239EB2}">
      <dsp:nvSpPr>
        <dsp:cNvPr id="0" name=""/>
        <dsp:cNvSpPr/>
      </dsp:nvSpPr>
      <dsp:spPr>
        <a:xfrm rot="10800000">
          <a:off x="0" y="2221"/>
          <a:ext cx="5607050" cy="3001115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Looking at Job Titles, Experience Level, and Location will all help predict a jobs salary</a:t>
          </a:r>
        </a:p>
      </dsp:txBody>
      <dsp:txXfrm rot="10800000">
        <a:off x="0" y="2221"/>
        <a:ext cx="5607050" cy="1950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E8FFD-0733-984D-B6DF-A958CFF68F50}" type="datetimeFigureOut">
              <a:rPr lang="en-US" smtClean="0"/>
              <a:t>5/6/24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9587D-968C-074F-822B-50124C00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example related to dataset! </a:t>
            </a:r>
            <a:r>
              <a:rPr lang="en-US" dirty="0" err="1"/>
              <a:t>treewise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9587D-968C-074F-822B-50124C00D9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57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R-squared - % of the way there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9587D-968C-074F-822B-50124C00D9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46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Average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9587D-968C-074F-822B-50124C00D9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16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differences – point out interesting things rather than focusing on all of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9587D-968C-074F-822B-50124C00D9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31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Focus on differences – point out interesting things rather than focusing on all of 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9587D-968C-074F-822B-50124C00D9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58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9587D-968C-074F-822B-50124C00D9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8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89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5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92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3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2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5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46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7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4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02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648D1C7-76EB-2845-A2D8-0D6AF097F11F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7F796F1-71CF-114E-BBE1-57F4F73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7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lculator, pen, compass, money and a paper with graphs printed on it">
            <a:extLst>
              <a:ext uri="{FF2B5EF4-FFF2-40B4-BE49-F238E27FC236}">
                <a16:creationId xmlns:a16="http://schemas.microsoft.com/office/drawing/2014/main" id="{FFE66E7E-E4C5-DDB1-8808-CB531AD157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CB134-D0C0-B2B1-67D7-05487295D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</p:spPr>
        <p:txBody>
          <a:bodyPr>
            <a:normAutofit/>
          </a:bodyPr>
          <a:lstStyle/>
          <a:p>
            <a:r>
              <a:rPr lang="en-US" sz="2900" dirty="0"/>
              <a:t>Predicting Paychecks  </a:t>
            </a:r>
            <a:br>
              <a:rPr lang="en-US" sz="2900" dirty="0"/>
            </a:br>
            <a:r>
              <a:rPr lang="en-US" sz="2900" dirty="0"/>
              <a:t>Analyzing the Analytics Job Market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71E4F-3C35-AC00-3C81-C0A00F3C4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chemeClr val="tx1">
                    <a:lumMod val="85000"/>
                    <a:lumOff val="15000"/>
                  </a:schemeClr>
                </a:solidFill>
              </a:rPr>
              <a:t>Case 8 - Understanding Predictive Models and Complex Relationships</a:t>
            </a:r>
          </a:p>
          <a:p>
            <a:pPr>
              <a:lnSpc>
                <a:spcPct val="90000"/>
              </a:lnSpc>
            </a:pPr>
            <a:endParaRPr lang="en-US" sz="17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chemeClr val="tx1">
                    <a:lumMod val="85000"/>
                    <a:lumOff val="15000"/>
                  </a:schemeClr>
                </a:solidFill>
              </a:rPr>
              <a:t>Maxwell Dean</a:t>
            </a:r>
          </a:p>
        </p:txBody>
      </p:sp>
    </p:spTree>
    <p:extLst>
      <p:ext uri="{BB962C8B-B14F-4D97-AF65-F5344CB8AC3E}">
        <p14:creationId xmlns:p14="http://schemas.microsoft.com/office/powerpoint/2010/main" val="2277347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94E123-D3A2-F8B6-2383-2828C9D22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lIns="274320" tIns="182880" rIns="274320" bIns="182880" rtlCol="0" anchorCtr="1">
            <a:normAutofit/>
          </a:bodyPr>
          <a:lstStyle/>
          <a:p>
            <a:r>
              <a:rPr lang="en-US" sz="3000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DE605-96EE-8495-B70F-1BC2BC2D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Job postings have a variety of information besides salary</a:t>
            </a:r>
          </a:p>
        </p:txBody>
      </p:sp>
    </p:spTree>
    <p:extLst>
      <p:ext uri="{BB962C8B-B14F-4D97-AF65-F5344CB8AC3E}">
        <p14:creationId xmlns:p14="http://schemas.microsoft.com/office/powerpoint/2010/main" val="58818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65A1F-347D-8ABF-7E77-75EABA0AA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en-US"/>
              <a:t>Predicting Salaries can…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6A026CBB-D7AD-1DE3-257E-92746BEBAD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9323294"/>
              </p:ext>
            </p:extLst>
          </p:nvPr>
        </p:nvGraphicFramePr>
        <p:xfrm>
          <a:off x="965201" y="2638425"/>
          <a:ext cx="10261600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4302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C0F79-A994-74FA-FCB5-CF5559384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51" y="851797"/>
            <a:ext cx="10915095" cy="1450877"/>
          </a:xfrm>
        </p:spPr>
        <p:txBody>
          <a:bodyPr>
            <a:normAutofit/>
          </a:bodyPr>
          <a:lstStyle/>
          <a:p>
            <a:r>
              <a:rPr lang="en-US" dirty="0"/>
              <a:t>Salaries of Jobs in Data Science /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185C2-4D1F-C676-3228-51D262706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770" y="2890967"/>
            <a:ext cx="4414455" cy="814626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7000+ Job Postings from 2023</a:t>
            </a:r>
          </a:p>
          <a:p>
            <a:r>
              <a:rPr lang="en-US" sz="2400" dirty="0"/>
              <a:t>Overall, average salary: $155000</a:t>
            </a:r>
          </a:p>
          <a:p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25028-5703-E1EF-A216-79FFAB13C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7" y="3967033"/>
            <a:ext cx="12093146" cy="1632575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03602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1037">
            <a:extLst>
              <a:ext uri="{FF2B5EF4-FFF2-40B4-BE49-F238E27FC236}">
                <a16:creationId xmlns:a16="http://schemas.microsoft.com/office/drawing/2014/main" id="{C966A4D4-049A-4389-B407-0E7091A0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4E155-BE01-E4E5-9961-1DF4E6981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48" y="686268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/>
              <a:t>Random Forest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84CA6-D563-CB9C-BE8B-F737B16E5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917" y="2279115"/>
            <a:ext cx="5593080" cy="38926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Creates a ‘Forest’ of multiple Decision Trees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Each tree makes decisions based on asking questions on different parts of the dataset.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Each tree’s decision contributes to a unified prediction, enhancing the model’s overall trustworthiness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B5899359-8523-4D4D-B568-3FDFAF98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2E9C9585-DA89-4D7E-BCDF-576461A1A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7586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at Is Random Forest? | IBM">
            <a:extLst>
              <a:ext uri="{FF2B5EF4-FFF2-40B4-BE49-F238E27FC236}">
                <a16:creationId xmlns:a16="http://schemas.microsoft.com/office/drawing/2014/main" id="{DFFB7429-C780-9580-6398-053B9A8F5E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/>
          <a:stretch/>
        </p:blipFill>
        <p:spPr bwMode="auto">
          <a:xfrm>
            <a:off x="6712994" y="1874988"/>
            <a:ext cx="4838926" cy="310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37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6979B-6742-1C52-2CB0-8490CD1C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Model’s Accuracy</a:t>
            </a:r>
          </a:p>
        </p:txBody>
      </p:sp>
      <p:graphicFrame>
        <p:nvGraphicFramePr>
          <p:cNvPr id="13" name="Content Placeholder 10">
            <a:extLst>
              <a:ext uri="{FF2B5EF4-FFF2-40B4-BE49-F238E27FC236}">
                <a16:creationId xmlns:a16="http://schemas.microsoft.com/office/drawing/2014/main" id="{4C2939FC-4664-28DE-DE42-5C162F3C6B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722742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6410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F9629-6D47-F18A-F39A-5AD75F019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39" y="294132"/>
            <a:ext cx="11399520" cy="11887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Experience level</a:t>
            </a:r>
            <a:r>
              <a:rPr lang="en-US" dirty="0"/>
              <a:t>, </a:t>
            </a:r>
            <a:r>
              <a:rPr lang="en-US" b="1" dirty="0"/>
              <a:t>Job Titles/Category</a:t>
            </a:r>
            <a:r>
              <a:rPr lang="en-US" dirty="0"/>
              <a:t>, &amp; </a:t>
            </a:r>
            <a:r>
              <a:rPr lang="en-US" b="1" dirty="0"/>
              <a:t>Location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are the best indicators of salary</a:t>
            </a:r>
          </a:p>
        </p:txBody>
      </p:sp>
      <p:pic>
        <p:nvPicPr>
          <p:cNvPr id="5" name="Content Placeholder 4" descr="A graph with blue and white bars&#10;&#10;Description automatically generated with medium confidence">
            <a:extLst>
              <a:ext uri="{FF2B5EF4-FFF2-40B4-BE49-F238E27FC236}">
                <a16:creationId xmlns:a16="http://schemas.microsoft.com/office/drawing/2014/main" id="{48B2E964-E2FA-D67F-F2C5-FF3AFCF54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8006" y="1630681"/>
            <a:ext cx="8775987" cy="511556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5CFD57B-6637-624F-933E-2D18CACCAB1E}"/>
              </a:ext>
            </a:extLst>
          </p:cNvPr>
          <p:cNvSpPr/>
          <p:nvPr/>
        </p:nvSpPr>
        <p:spPr>
          <a:xfrm>
            <a:off x="855371" y="1630564"/>
            <a:ext cx="1951368" cy="5115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B564B-DF0A-5910-F0B1-311FE614C81D}"/>
              </a:ext>
            </a:extLst>
          </p:cNvPr>
          <p:cNvSpPr/>
          <p:nvPr/>
        </p:nvSpPr>
        <p:spPr>
          <a:xfrm>
            <a:off x="2728913" y="1630681"/>
            <a:ext cx="2043112" cy="498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67F4E9-3F43-3A18-E46B-B8D0837179DA}"/>
              </a:ext>
            </a:extLst>
          </p:cNvPr>
          <p:cNvSpPr txBox="1"/>
          <p:nvPr/>
        </p:nvSpPr>
        <p:spPr>
          <a:xfrm>
            <a:off x="1157189" y="2185084"/>
            <a:ext cx="176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Experience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ECAD5C-3DC8-A9AD-54F6-AE3402CA288A}"/>
              </a:ext>
            </a:extLst>
          </p:cNvPr>
          <p:cNvSpPr txBox="1"/>
          <p:nvPr/>
        </p:nvSpPr>
        <p:spPr>
          <a:xfrm>
            <a:off x="1533825" y="2716506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Job Category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719211-DD06-113E-47D2-C7422BA11A4D}"/>
              </a:ext>
            </a:extLst>
          </p:cNvPr>
          <p:cNvSpPr txBox="1"/>
          <p:nvPr/>
        </p:nvSpPr>
        <p:spPr>
          <a:xfrm>
            <a:off x="1977670" y="3256648"/>
            <a:ext cx="944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Job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CD1E5B-0D31-E39F-EA38-424DEAB19F14}"/>
              </a:ext>
            </a:extLst>
          </p:cNvPr>
          <p:cNvSpPr txBox="1"/>
          <p:nvPr/>
        </p:nvSpPr>
        <p:spPr>
          <a:xfrm>
            <a:off x="855371" y="3790501"/>
            <a:ext cx="209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Employee Residence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3EB19-23B6-57E5-700B-833510F5BDAD}"/>
              </a:ext>
            </a:extLst>
          </p:cNvPr>
          <p:cNvSpPr txBox="1"/>
          <p:nvPr/>
        </p:nvSpPr>
        <p:spPr>
          <a:xfrm>
            <a:off x="996627" y="4307662"/>
            <a:ext cx="195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Company Location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063501-8107-6A6F-8E05-2324446E4AD0}"/>
              </a:ext>
            </a:extLst>
          </p:cNvPr>
          <p:cNvSpPr txBox="1"/>
          <p:nvPr/>
        </p:nvSpPr>
        <p:spPr>
          <a:xfrm>
            <a:off x="1490422" y="4824706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Work Setting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05DEBB-6909-DAE5-803E-46D8ABA20845}"/>
              </a:ext>
            </a:extLst>
          </p:cNvPr>
          <p:cNvSpPr txBox="1"/>
          <p:nvPr/>
        </p:nvSpPr>
        <p:spPr>
          <a:xfrm>
            <a:off x="1453520" y="5367009"/>
            <a:ext cx="1505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Company Size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3962A6-708E-13DF-52B5-EDABBF8257BE}"/>
              </a:ext>
            </a:extLst>
          </p:cNvPr>
          <p:cNvSpPr txBox="1"/>
          <p:nvPr/>
        </p:nvSpPr>
        <p:spPr>
          <a:xfrm>
            <a:off x="1100828" y="5907151"/>
            <a:ext cx="1821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Employment Type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4364C5-E132-2553-6967-7BE15AC35C39}"/>
              </a:ext>
            </a:extLst>
          </p:cNvPr>
          <p:cNvSpPr/>
          <p:nvPr/>
        </p:nvSpPr>
        <p:spPr>
          <a:xfrm>
            <a:off x="2481493" y="6354822"/>
            <a:ext cx="65049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14A131-D973-60FC-EF42-5985A5AA5660}"/>
              </a:ext>
            </a:extLst>
          </p:cNvPr>
          <p:cNvSpPr txBox="1"/>
          <p:nvPr/>
        </p:nvSpPr>
        <p:spPr>
          <a:xfrm>
            <a:off x="2711982" y="6381212"/>
            <a:ext cx="4411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3D1DA4"/>
                </a:solidFill>
              </a:rPr>
              <a:t>47500</a:t>
            </a:r>
          </a:p>
        </p:txBody>
      </p:sp>
    </p:spTree>
    <p:extLst>
      <p:ext uri="{BB962C8B-B14F-4D97-AF65-F5344CB8AC3E}">
        <p14:creationId xmlns:p14="http://schemas.microsoft.com/office/powerpoint/2010/main" val="1436769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94E16-288A-AE5B-8E6B-65116ABDD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213" y="236029"/>
            <a:ext cx="7729728" cy="1188720"/>
          </a:xfrm>
        </p:spPr>
        <p:txBody>
          <a:bodyPr/>
          <a:lstStyle/>
          <a:p>
            <a:r>
              <a:rPr lang="en-US" b="1" dirty="0"/>
              <a:t>Machine learning and Ai</a:t>
            </a:r>
            <a:r>
              <a:rPr lang="en-US" dirty="0"/>
              <a:t> has the highest salary prediction</a:t>
            </a:r>
          </a:p>
        </p:txBody>
      </p:sp>
      <p:pic>
        <p:nvPicPr>
          <p:cNvPr id="9" name="Content Placeholder 8" descr="A graph of blue rectangular objects&#10;&#10;Description automatically generated with medium confidence">
            <a:extLst>
              <a:ext uri="{FF2B5EF4-FFF2-40B4-BE49-F238E27FC236}">
                <a16:creationId xmlns:a16="http://schemas.microsoft.com/office/drawing/2014/main" id="{564ABE5B-C173-DA84-8CC1-60E4A23C4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564" y="1559052"/>
            <a:ext cx="9173026" cy="5197475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02D76D-517B-D8A0-D907-66C0E02FE11A}"/>
              </a:ext>
            </a:extLst>
          </p:cNvPr>
          <p:cNvSpPr/>
          <p:nvPr/>
        </p:nvSpPr>
        <p:spPr>
          <a:xfrm>
            <a:off x="719518" y="1559052"/>
            <a:ext cx="2060257" cy="381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F383EE-0FFA-881F-ADD9-73A991E4DD82}"/>
              </a:ext>
            </a:extLst>
          </p:cNvPr>
          <p:cNvSpPr txBox="1"/>
          <p:nvPr/>
        </p:nvSpPr>
        <p:spPr>
          <a:xfrm>
            <a:off x="517564" y="1941003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175000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54F7EB-C1BA-8622-BB7A-5AA4F896CE9D}"/>
              </a:ext>
            </a:extLst>
          </p:cNvPr>
          <p:cNvSpPr txBox="1"/>
          <p:nvPr/>
        </p:nvSpPr>
        <p:spPr>
          <a:xfrm>
            <a:off x="517564" y="3163251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125000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FA979F-7B6A-279F-BBCE-841561E1ADB4}"/>
              </a:ext>
            </a:extLst>
          </p:cNvPr>
          <p:cNvSpPr txBox="1"/>
          <p:nvPr/>
        </p:nvSpPr>
        <p:spPr>
          <a:xfrm>
            <a:off x="562448" y="4457509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75000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1A6372-E880-3AF8-AB2D-8AB78D96AF01}"/>
              </a:ext>
            </a:extLst>
          </p:cNvPr>
          <p:cNvSpPr txBox="1"/>
          <p:nvPr/>
        </p:nvSpPr>
        <p:spPr>
          <a:xfrm>
            <a:off x="540006" y="5651739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25000</a:t>
            </a:r>
          </a:p>
        </p:txBody>
      </p:sp>
    </p:spTree>
    <p:extLst>
      <p:ext uri="{BB962C8B-B14F-4D97-AF65-F5344CB8AC3E}">
        <p14:creationId xmlns:p14="http://schemas.microsoft.com/office/powerpoint/2010/main" val="4088058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48844-2CCD-F474-95E2-16C135CB1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911" y="1389887"/>
            <a:ext cx="3098102" cy="3796476"/>
          </a:xfrm>
        </p:spPr>
        <p:txBody>
          <a:bodyPr>
            <a:normAutofit/>
          </a:bodyPr>
          <a:lstStyle/>
          <a:p>
            <a:r>
              <a:rPr lang="en-US" b="1" dirty="0"/>
              <a:t>Executive</a:t>
            </a:r>
            <a:r>
              <a:rPr lang="en-US" dirty="0"/>
              <a:t> and </a:t>
            </a:r>
            <a:r>
              <a:rPr lang="en-US" b="1" dirty="0"/>
              <a:t>Senior</a:t>
            </a:r>
            <a:r>
              <a:rPr lang="en-US" dirty="0"/>
              <a:t> level jobs have the highest predicted salary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pic>
        <p:nvPicPr>
          <p:cNvPr id="5" name="Content Placeholder 4" descr="A graph of blue bars&#10;&#10;Description automatically generated with medium confidence">
            <a:extLst>
              <a:ext uri="{FF2B5EF4-FFF2-40B4-BE49-F238E27FC236}">
                <a16:creationId xmlns:a16="http://schemas.microsoft.com/office/drawing/2014/main" id="{75BCDCD9-D2BC-961D-9F4E-33D1545B6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4763" y="269252"/>
            <a:ext cx="6298910" cy="631949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D6E257-39FE-9C6F-1CCD-7F5DB35EAFD6}"/>
              </a:ext>
            </a:extLst>
          </p:cNvPr>
          <p:cNvSpPr/>
          <p:nvPr/>
        </p:nvSpPr>
        <p:spPr>
          <a:xfrm>
            <a:off x="4052888" y="272436"/>
            <a:ext cx="2043112" cy="498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F065ED-4FFB-8BE2-7339-0F7DDC5D507E}"/>
              </a:ext>
            </a:extLst>
          </p:cNvPr>
          <p:cNvSpPr txBox="1"/>
          <p:nvPr/>
        </p:nvSpPr>
        <p:spPr>
          <a:xfrm>
            <a:off x="3888976" y="767409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175000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9E4309-F577-6F61-F659-F1440C82197B}"/>
              </a:ext>
            </a:extLst>
          </p:cNvPr>
          <p:cNvSpPr txBox="1"/>
          <p:nvPr/>
        </p:nvSpPr>
        <p:spPr>
          <a:xfrm>
            <a:off x="3888976" y="2218257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125000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B1C60D-C337-8531-EBBE-B5F3A31CCAA6}"/>
              </a:ext>
            </a:extLst>
          </p:cNvPr>
          <p:cNvSpPr txBox="1"/>
          <p:nvPr/>
        </p:nvSpPr>
        <p:spPr>
          <a:xfrm>
            <a:off x="3888976" y="3700833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75000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A9CBEE-C453-4136-24E7-ECED2DC4EBC4}"/>
              </a:ext>
            </a:extLst>
          </p:cNvPr>
          <p:cNvSpPr txBox="1"/>
          <p:nvPr/>
        </p:nvSpPr>
        <p:spPr>
          <a:xfrm>
            <a:off x="3911418" y="5261409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25000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EE406D-A17C-5153-EB00-2FDFF2E65833}"/>
              </a:ext>
            </a:extLst>
          </p:cNvPr>
          <p:cNvSpPr/>
          <p:nvPr/>
        </p:nvSpPr>
        <p:spPr>
          <a:xfrm>
            <a:off x="4597731" y="6129732"/>
            <a:ext cx="508711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95C489-D450-1C84-89C5-ED028CEF746C}"/>
              </a:ext>
            </a:extLst>
          </p:cNvPr>
          <p:cNvSpPr txBox="1"/>
          <p:nvPr/>
        </p:nvSpPr>
        <p:spPr>
          <a:xfrm>
            <a:off x="4532375" y="6053672"/>
            <a:ext cx="1235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Entry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F7EF70-97FB-1711-BDCD-9B13F0102C81}"/>
              </a:ext>
            </a:extLst>
          </p:cNvPr>
          <p:cNvSpPr txBox="1"/>
          <p:nvPr/>
        </p:nvSpPr>
        <p:spPr>
          <a:xfrm>
            <a:off x="5949569" y="6053672"/>
            <a:ext cx="107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Executive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D54581-AE95-5EE6-8D14-A40EB9056AB3}"/>
              </a:ext>
            </a:extLst>
          </p:cNvPr>
          <p:cNvSpPr txBox="1"/>
          <p:nvPr/>
        </p:nvSpPr>
        <p:spPr>
          <a:xfrm>
            <a:off x="8899051" y="6060371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Senior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DA5FC1-8D7C-3204-3C71-E9134295106F}"/>
              </a:ext>
            </a:extLst>
          </p:cNvPr>
          <p:cNvSpPr txBox="1"/>
          <p:nvPr/>
        </p:nvSpPr>
        <p:spPr>
          <a:xfrm>
            <a:off x="7394351" y="6053672"/>
            <a:ext cx="1075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Mid Level</a:t>
            </a:r>
          </a:p>
        </p:txBody>
      </p:sp>
    </p:spTree>
    <p:extLst>
      <p:ext uri="{BB962C8B-B14F-4D97-AF65-F5344CB8AC3E}">
        <p14:creationId xmlns:p14="http://schemas.microsoft.com/office/powerpoint/2010/main" val="760651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FAF9-1C09-A66E-B59E-78A38FEE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6" y="138085"/>
            <a:ext cx="11932920" cy="1188720"/>
          </a:xfrm>
        </p:spPr>
        <p:txBody>
          <a:bodyPr>
            <a:noAutofit/>
          </a:bodyPr>
          <a:lstStyle/>
          <a:p>
            <a:r>
              <a:rPr lang="en-US" sz="2400" dirty="0"/>
              <a:t>Employee Residence in </a:t>
            </a:r>
            <a:r>
              <a:rPr lang="en-US" sz="2400" b="1" dirty="0"/>
              <a:t>United Kingdom </a:t>
            </a:r>
            <a:r>
              <a:rPr lang="en-US" sz="2400" dirty="0"/>
              <a:t>and </a:t>
            </a:r>
            <a:r>
              <a:rPr lang="en-US" sz="2400" b="1" dirty="0"/>
              <a:t>Other</a:t>
            </a:r>
            <a:r>
              <a:rPr lang="en-US" sz="2400" dirty="0"/>
              <a:t> have significantly lower predicted salaries than </a:t>
            </a:r>
            <a:r>
              <a:rPr lang="en-US" sz="2400" b="1" dirty="0"/>
              <a:t>Canada</a:t>
            </a:r>
            <a:r>
              <a:rPr lang="en-US" sz="2400" dirty="0"/>
              <a:t> and </a:t>
            </a:r>
            <a:r>
              <a:rPr lang="en-US" sz="2400" b="1" dirty="0"/>
              <a:t>U.S.</a:t>
            </a:r>
          </a:p>
        </p:txBody>
      </p:sp>
      <p:pic>
        <p:nvPicPr>
          <p:cNvPr id="5" name="Content Placeholder 4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8A6C808B-5ABC-142E-3450-89DE84802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7475" y="1407033"/>
            <a:ext cx="9657049" cy="545096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EF53E7-1ADB-C526-65B8-6EF48FA48F9D}"/>
              </a:ext>
            </a:extLst>
          </p:cNvPr>
          <p:cNvSpPr/>
          <p:nvPr/>
        </p:nvSpPr>
        <p:spPr>
          <a:xfrm>
            <a:off x="1543049" y="1407033"/>
            <a:ext cx="6315075" cy="321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479A1F-50CB-BD3C-8EC8-368FE53A3C18}"/>
              </a:ext>
            </a:extLst>
          </p:cNvPr>
          <p:cNvSpPr/>
          <p:nvPr/>
        </p:nvSpPr>
        <p:spPr>
          <a:xfrm>
            <a:off x="4314825" y="1620148"/>
            <a:ext cx="871538" cy="321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174A52-80C7-B60F-992B-AB43E37E8AA7}"/>
              </a:ext>
            </a:extLst>
          </p:cNvPr>
          <p:cNvSpPr txBox="1"/>
          <p:nvPr/>
        </p:nvSpPr>
        <p:spPr>
          <a:xfrm>
            <a:off x="4222863" y="164082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Canada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129D85-9A1C-8B8A-9F20-3587D7D71E7F}"/>
              </a:ext>
            </a:extLst>
          </p:cNvPr>
          <p:cNvSpPr/>
          <p:nvPr/>
        </p:nvSpPr>
        <p:spPr>
          <a:xfrm>
            <a:off x="5338793" y="1620148"/>
            <a:ext cx="859315" cy="321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78FD3A-1F17-6E92-94F6-EA8266679F67}"/>
              </a:ext>
            </a:extLst>
          </p:cNvPr>
          <p:cNvSpPr txBox="1"/>
          <p:nvPr/>
        </p:nvSpPr>
        <p:spPr>
          <a:xfrm>
            <a:off x="5274953" y="1634126"/>
            <a:ext cx="63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05970"/>
                </a:solidFill>
              </a:rPr>
              <a:t>Other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1B1C1E-E922-12E7-2CB2-B0FF2564CC70}"/>
              </a:ext>
            </a:extLst>
          </p:cNvPr>
          <p:cNvSpPr/>
          <p:nvPr/>
        </p:nvSpPr>
        <p:spPr>
          <a:xfrm>
            <a:off x="6350539" y="1674468"/>
            <a:ext cx="1121824" cy="321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94FA4C-2D4F-9A57-912C-2927FCFA1415}"/>
              </a:ext>
            </a:extLst>
          </p:cNvPr>
          <p:cNvSpPr/>
          <p:nvPr/>
        </p:nvSpPr>
        <p:spPr>
          <a:xfrm>
            <a:off x="7708588" y="1577286"/>
            <a:ext cx="1121824" cy="321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561B11-94A3-FA15-1DCC-A427C6ACB971}"/>
              </a:ext>
            </a:extLst>
          </p:cNvPr>
          <p:cNvSpPr txBox="1"/>
          <p:nvPr/>
        </p:nvSpPr>
        <p:spPr>
          <a:xfrm>
            <a:off x="6283468" y="1577286"/>
            <a:ext cx="1034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8BDCBE"/>
                </a:solidFill>
              </a:rPr>
              <a:t>United Kingdom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8EB05F-1511-6A42-5374-6F35CAC9DF0C}"/>
              </a:ext>
            </a:extLst>
          </p:cNvPr>
          <p:cNvSpPr txBox="1"/>
          <p:nvPr/>
        </p:nvSpPr>
        <p:spPr>
          <a:xfrm>
            <a:off x="7625952" y="1665686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A58C"/>
                </a:solidFill>
              </a:rPr>
              <a:t>United States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C28CE1-6C81-CFFC-A7B9-7CBAD0D188B7}"/>
              </a:ext>
            </a:extLst>
          </p:cNvPr>
          <p:cNvSpPr/>
          <p:nvPr/>
        </p:nvSpPr>
        <p:spPr>
          <a:xfrm>
            <a:off x="2480369" y="6488668"/>
            <a:ext cx="121648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42C6BF-9B85-8E29-B9C7-47E36B3416A2}"/>
              </a:ext>
            </a:extLst>
          </p:cNvPr>
          <p:cNvSpPr/>
          <p:nvPr/>
        </p:nvSpPr>
        <p:spPr>
          <a:xfrm>
            <a:off x="4671849" y="6481968"/>
            <a:ext cx="121648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409618-8D67-7909-8655-B323AFCEB015}"/>
              </a:ext>
            </a:extLst>
          </p:cNvPr>
          <p:cNvSpPr/>
          <p:nvPr/>
        </p:nvSpPr>
        <p:spPr>
          <a:xfrm>
            <a:off x="6889497" y="6451457"/>
            <a:ext cx="121648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637BC9-3B96-E802-58A3-5C36C4902A5A}"/>
              </a:ext>
            </a:extLst>
          </p:cNvPr>
          <p:cNvSpPr/>
          <p:nvPr/>
        </p:nvSpPr>
        <p:spPr>
          <a:xfrm>
            <a:off x="9086087" y="6488668"/>
            <a:ext cx="121648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8217-474D-03EF-4CF9-F86E58B14265}"/>
              </a:ext>
            </a:extLst>
          </p:cNvPr>
          <p:cNvSpPr txBox="1"/>
          <p:nvPr/>
        </p:nvSpPr>
        <p:spPr>
          <a:xfrm>
            <a:off x="2504290" y="6437720"/>
            <a:ext cx="1235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Entry Level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98FEA9-D8B3-2CCF-688E-774DE5F99A86}"/>
              </a:ext>
            </a:extLst>
          </p:cNvPr>
          <p:cNvSpPr txBox="1"/>
          <p:nvPr/>
        </p:nvSpPr>
        <p:spPr>
          <a:xfrm>
            <a:off x="4778967" y="6437720"/>
            <a:ext cx="107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Executive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0802A2-D179-31F8-E499-1CF152A418AA}"/>
              </a:ext>
            </a:extLst>
          </p:cNvPr>
          <p:cNvSpPr txBox="1"/>
          <p:nvPr/>
        </p:nvSpPr>
        <p:spPr>
          <a:xfrm>
            <a:off x="6985961" y="6451457"/>
            <a:ext cx="1087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Mid-Level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0C108E-7288-F37A-5868-A907DCD1600A}"/>
              </a:ext>
            </a:extLst>
          </p:cNvPr>
          <p:cNvSpPr txBox="1"/>
          <p:nvPr/>
        </p:nvSpPr>
        <p:spPr>
          <a:xfrm>
            <a:off x="9405194" y="6455021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Senior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88E4D7-B719-B3DD-EECE-C754FA202102}"/>
              </a:ext>
            </a:extLst>
          </p:cNvPr>
          <p:cNvSpPr/>
          <p:nvPr/>
        </p:nvSpPr>
        <p:spPr>
          <a:xfrm>
            <a:off x="1688260" y="1738163"/>
            <a:ext cx="121648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40B0FE-9B27-36D4-C138-48AD4038F701}"/>
              </a:ext>
            </a:extLst>
          </p:cNvPr>
          <p:cNvSpPr txBox="1"/>
          <p:nvPr/>
        </p:nvSpPr>
        <p:spPr>
          <a:xfrm>
            <a:off x="1316064" y="2595753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175000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5F15F5-CE8A-CA51-6D6D-23956B354E20}"/>
              </a:ext>
            </a:extLst>
          </p:cNvPr>
          <p:cNvSpPr txBox="1"/>
          <p:nvPr/>
        </p:nvSpPr>
        <p:spPr>
          <a:xfrm>
            <a:off x="1316064" y="3671556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125000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3B14C3-DE9D-EA9F-E6E9-BDA88EBC6D8B}"/>
              </a:ext>
            </a:extLst>
          </p:cNvPr>
          <p:cNvSpPr txBox="1"/>
          <p:nvPr/>
        </p:nvSpPr>
        <p:spPr>
          <a:xfrm>
            <a:off x="1360948" y="4747359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75000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7F90BF-C060-6C5A-37AC-9F6A6A91991D}"/>
              </a:ext>
            </a:extLst>
          </p:cNvPr>
          <p:cNvSpPr txBox="1"/>
          <p:nvPr/>
        </p:nvSpPr>
        <p:spPr>
          <a:xfrm>
            <a:off x="1360948" y="5841960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3D1DA4"/>
                </a:solidFill>
              </a:rPr>
              <a:t>25000</a:t>
            </a:r>
          </a:p>
        </p:txBody>
      </p:sp>
    </p:spTree>
    <p:extLst>
      <p:ext uri="{BB962C8B-B14F-4D97-AF65-F5344CB8AC3E}">
        <p14:creationId xmlns:p14="http://schemas.microsoft.com/office/powerpoint/2010/main" val="2281612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0585D-C317-DB90-80A9-A8255AEAF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71" y="132588"/>
            <a:ext cx="11711658" cy="11887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Executive</a:t>
            </a:r>
            <a:r>
              <a:rPr lang="en-US" dirty="0"/>
              <a:t> Positions in </a:t>
            </a:r>
            <a:r>
              <a:rPr lang="en-US" b="1" dirty="0"/>
              <a:t>Data Research Science </a:t>
            </a:r>
            <a:r>
              <a:rPr lang="en-US" dirty="0"/>
              <a:t>and </a:t>
            </a:r>
            <a:r>
              <a:rPr lang="en-US" b="1" dirty="0"/>
              <a:t>Machin Learning </a:t>
            </a:r>
            <a:r>
              <a:rPr lang="en-US" dirty="0"/>
              <a:t>have the highest Predicted salaries</a:t>
            </a:r>
          </a:p>
        </p:txBody>
      </p:sp>
      <p:pic>
        <p:nvPicPr>
          <p:cNvPr id="5" name="Content Placeholder 4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96F3F7A8-BF53-6EE0-BE1C-2758DEE8F8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0171" y="1321308"/>
            <a:ext cx="11711658" cy="542239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CC29EF-21D9-3F12-DCBA-F48AB085FB99}"/>
              </a:ext>
            </a:extLst>
          </p:cNvPr>
          <p:cNvSpPr/>
          <p:nvPr/>
        </p:nvSpPr>
        <p:spPr>
          <a:xfrm>
            <a:off x="4114800" y="1700784"/>
            <a:ext cx="1124712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6E8AB0-C331-4CBD-7F48-4AF5E0F23228}"/>
              </a:ext>
            </a:extLst>
          </p:cNvPr>
          <p:cNvSpPr/>
          <p:nvPr/>
        </p:nvSpPr>
        <p:spPr>
          <a:xfrm>
            <a:off x="5451348" y="1700784"/>
            <a:ext cx="1124712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9BB73A-821F-8AE0-B5C2-63264AE7D4B8}"/>
              </a:ext>
            </a:extLst>
          </p:cNvPr>
          <p:cNvSpPr/>
          <p:nvPr/>
        </p:nvSpPr>
        <p:spPr>
          <a:xfrm>
            <a:off x="6787896" y="1700784"/>
            <a:ext cx="102108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73EAA-CE3F-E481-0067-0F030EDC4681}"/>
              </a:ext>
            </a:extLst>
          </p:cNvPr>
          <p:cNvSpPr/>
          <p:nvPr/>
        </p:nvSpPr>
        <p:spPr>
          <a:xfrm>
            <a:off x="8078073" y="1709928"/>
            <a:ext cx="1124712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10064F-3B28-5309-E04B-B93A13E79DB2}"/>
              </a:ext>
            </a:extLst>
          </p:cNvPr>
          <p:cNvSpPr txBox="1"/>
          <p:nvPr/>
        </p:nvSpPr>
        <p:spPr>
          <a:xfrm>
            <a:off x="4106871" y="1638335"/>
            <a:ext cx="1001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Entry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42359B-04DC-2BCE-A657-D998AD2895DE}"/>
              </a:ext>
            </a:extLst>
          </p:cNvPr>
          <p:cNvSpPr txBox="1"/>
          <p:nvPr/>
        </p:nvSpPr>
        <p:spPr>
          <a:xfrm>
            <a:off x="5451348" y="1638335"/>
            <a:ext cx="874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05970"/>
                </a:solidFill>
              </a:rPr>
              <a:t>Executive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5D4683-DA29-1657-AE4E-704FEE85E631}"/>
              </a:ext>
            </a:extLst>
          </p:cNvPr>
          <p:cNvSpPr txBox="1"/>
          <p:nvPr/>
        </p:nvSpPr>
        <p:spPr>
          <a:xfrm>
            <a:off x="6708620" y="1622054"/>
            <a:ext cx="1034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8BDCBE"/>
                </a:solidFill>
              </a:rPr>
              <a:t>Mid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6F741E-5A0D-3E8A-EB9D-32EC905ADD65}"/>
              </a:ext>
            </a:extLst>
          </p:cNvPr>
          <p:cNvSpPr txBox="1"/>
          <p:nvPr/>
        </p:nvSpPr>
        <p:spPr>
          <a:xfrm>
            <a:off x="8011919" y="1638334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A58C"/>
                </a:solidFill>
              </a:rPr>
              <a:t>Senior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38DFA3-31BA-345A-C078-41A04AFDB6D2}"/>
              </a:ext>
            </a:extLst>
          </p:cNvPr>
          <p:cNvSpPr/>
          <p:nvPr/>
        </p:nvSpPr>
        <p:spPr>
          <a:xfrm>
            <a:off x="768096" y="1321308"/>
            <a:ext cx="6601968" cy="3794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790380-0364-0BB8-6A8C-3A5A20D4501C}"/>
              </a:ext>
            </a:extLst>
          </p:cNvPr>
          <p:cNvSpPr/>
          <p:nvPr/>
        </p:nvSpPr>
        <p:spPr>
          <a:xfrm>
            <a:off x="768096" y="1946111"/>
            <a:ext cx="841248" cy="257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5BE463-9514-936C-A624-482B450C8815}"/>
              </a:ext>
            </a:extLst>
          </p:cNvPr>
          <p:cNvSpPr txBox="1"/>
          <p:nvPr/>
        </p:nvSpPr>
        <p:spPr>
          <a:xfrm>
            <a:off x="365088" y="2674060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3D1DA4"/>
                </a:solidFill>
              </a:rPr>
              <a:t>175000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E37F3-B934-90A3-DD58-DF1657EE16B2}"/>
              </a:ext>
            </a:extLst>
          </p:cNvPr>
          <p:cNvSpPr txBox="1"/>
          <p:nvPr/>
        </p:nvSpPr>
        <p:spPr>
          <a:xfrm>
            <a:off x="365087" y="3665064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3D1DA4"/>
                </a:solidFill>
              </a:rPr>
              <a:t>125000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8CE00C-6BAD-A3E1-0AA6-776D528AE848}"/>
              </a:ext>
            </a:extLst>
          </p:cNvPr>
          <p:cNvSpPr txBox="1"/>
          <p:nvPr/>
        </p:nvSpPr>
        <p:spPr>
          <a:xfrm>
            <a:off x="365087" y="4706874"/>
            <a:ext cx="4411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3D1DA4"/>
                </a:solidFill>
              </a:rPr>
              <a:t>75000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FE672-FD87-572E-3BC3-8D6A06EB87BB}"/>
              </a:ext>
            </a:extLst>
          </p:cNvPr>
          <p:cNvSpPr txBox="1"/>
          <p:nvPr/>
        </p:nvSpPr>
        <p:spPr>
          <a:xfrm>
            <a:off x="416384" y="5725287"/>
            <a:ext cx="4411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3D1DA4"/>
                </a:solidFill>
              </a:rPr>
              <a:t>25000</a:t>
            </a:r>
          </a:p>
        </p:txBody>
      </p:sp>
    </p:spTree>
    <p:extLst>
      <p:ext uri="{BB962C8B-B14F-4D97-AF65-F5344CB8AC3E}">
        <p14:creationId xmlns:p14="http://schemas.microsoft.com/office/powerpoint/2010/main" val="1267993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71FC-5290-EF01-DB70-F1FE1D220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3167"/>
            <a:ext cx="7729728" cy="1188720"/>
          </a:xfrm>
        </p:spPr>
        <p:txBody>
          <a:bodyPr/>
          <a:lstStyle/>
          <a:p>
            <a:r>
              <a:rPr lang="en-US" b="1" dirty="0"/>
              <a:t>ALL</a:t>
            </a:r>
            <a:r>
              <a:rPr lang="en-US" dirty="0"/>
              <a:t> these variables are associated with higher predicted salaries</a:t>
            </a:r>
          </a:p>
        </p:txBody>
      </p:sp>
      <p:pic>
        <p:nvPicPr>
          <p:cNvPr id="5" name="Content Placeholder 4" descr="A graph with green and blue lines&#10;&#10;Description automatically generated">
            <a:extLst>
              <a:ext uri="{FF2B5EF4-FFF2-40B4-BE49-F238E27FC236}">
                <a16:creationId xmlns:a16="http://schemas.microsoft.com/office/drawing/2014/main" id="{7B99A1FA-DB9E-A272-1A81-BF7FAD5A5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7448" t="6619"/>
          <a:stretch/>
        </p:blipFill>
        <p:spPr>
          <a:xfrm>
            <a:off x="1195339" y="1592378"/>
            <a:ext cx="9801322" cy="5072455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48699F-6023-26FF-B849-A3E73D8FEDEE}"/>
              </a:ext>
            </a:extLst>
          </p:cNvPr>
          <p:cNvSpPr/>
          <p:nvPr/>
        </p:nvSpPr>
        <p:spPr>
          <a:xfrm>
            <a:off x="1505335" y="1775093"/>
            <a:ext cx="78728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8C9C32-CA29-F119-656E-F888A378B56A}"/>
              </a:ext>
            </a:extLst>
          </p:cNvPr>
          <p:cNvSpPr txBox="1"/>
          <p:nvPr/>
        </p:nvSpPr>
        <p:spPr>
          <a:xfrm>
            <a:off x="1308223" y="1819201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$155,000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5E317D-0469-EFD8-B54D-566B9AFBB95B}"/>
              </a:ext>
            </a:extLst>
          </p:cNvPr>
          <p:cNvSpPr/>
          <p:nvPr/>
        </p:nvSpPr>
        <p:spPr>
          <a:xfrm>
            <a:off x="5270517" y="2273303"/>
            <a:ext cx="78943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A0867-DAE0-4292-E576-FB74F5DCF33C}"/>
              </a:ext>
            </a:extLst>
          </p:cNvPr>
          <p:cNvSpPr txBox="1"/>
          <p:nvPr/>
        </p:nvSpPr>
        <p:spPr>
          <a:xfrm>
            <a:off x="4987219" y="2229195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+$17,000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F66C0-0CC8-91A6-A4A3-FEC0B8FF9E75}"/>
              </a:ext>
            </a:extLst>
          </p:cNvPr>
          <p:cNvSpPr/>
          <p:nvPr/>
        </p:nvSpPr>
        <p:spPr>
          <a:xfrm>
            <a:off x="7947495" y="2645821"/>
            <a:ext cx="121648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7CB4EB-6BA3-3FF6-E3EA-6C64053ECBA6}"/>
              </a:ext>
            </a:extLst>
          </p:cNvPr>
          <p:cNvSpPr txBox="1"/>
          <p:nvPr/>
        </p:nvSpPr>
        <p:spPr>
          <a:xfrm>
            <a:off x="7852338" y="2645821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+$13,000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84D172-CA82-AA65-FC61-2B15DD90F8E6}"/>
              </a:ext>
            </a:extLst>
          </p:cNvPr>
          <p:cNvSpPr/>
          <p:nvPr/>
        </p:nvSpPr>
        <p:spPr>
          <a:xfrm>
            <a:off x="9298759" y="3163981"/>
            <a:ext cx="10727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ECE5BA-3D60-EA79-301D-E27CFF78C8FA}"/>
              </a:ext>
            </a:extLst>
          </p:cNvPr>
          <p:cNvSpPr txBox="1"/>
          <p:nvPr/>
        </p:nvSpPr>
        <p:spPr>
          <a:xfrm>
            <a:off x="9185666" y="3163981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+$6,500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35FA3-3ABF-82E4-2F6E-51DBE6B392CA}"/>
              </a:ext>
            </a:extLst>
          </p:cNvPr>
          <p:cNvSpPr/>
          <p:nvPr/>
        </p:nvSpPr>
        <p:spPr>
          <a:xfrm>
            <a:off x="9678183" y="3579498"/>
            <a:ext cx="107273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EE95EE-9D09-5E55-1961-00FFCE4075A9}"/>
              </a:ext>
            </a:extLst>
          </p:cNvPr>
          <p:cNvSpPr txBox="1"/>
          <p:nvPr/>
        </p:nvSpPr>
        <p:spPr>
          <a:xfrm>
            <a:off x="9575810" y="3623606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+$1,700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BB5FD7-10D5-8514-E523-4AF584AF4C85}"/>
              </a:ext>
            </a:extLst>
          </p:cNvPr>
          <p:cNvSpPr/>
          <p:nvPr/>
        </p:nvSpPr>
        <p:spPr>
          <a:xfrm>
            <a:off x="9996758" y="4012603"/>
            <a:ext cx="82721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FDF53F-6B03-D5B1-1226-A458A4A2AB14}"/>
              </a:ext>
            </a:extLst>
          </p:cNvPr>
          <p:cNvSpPr txBox="1"/>
          <p:nvPr/>
        </p:nvSpPr>
        <p:spPr>
          <a:xfrm>
            <a:off x="9892832" y="4060377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+$1,800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B19EC2-494D-EC30-2FBA-C65C183C1F1B}"/>
              </a:ext>
            </a:extLst>
          </p:cNvPr>
          <p:cNvSpPr/>
          <p:nvPr/>
        </p:nvSpPr>
        <p:spPr>
          <a:xfrm>
            <a:off x="10147605" y="4556502"/>
            <a:ext cx="7025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312938-77E7-94D1-D3EC-A7FAE6A81267}"/>
              </a:ext>
            </a:extLst>
          </p:cNvPr>
          <p:cNvSpPr txBox="1"/>
          <p:nvPr/>
        </p:nvSpPr>
        <p:spPr>
          <a:xfrm>
            <a:off x="10015064" y="4486894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+$160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73F7F6-CF83-154B-86C7-3EB452D5C9A2}"/>
              </a:ext>
            </a:extLst>
          </p:cNvPr>
          <p:cNvSpPr/>
          <p:nvPr/>
        </p:nvSpPr>
        <p:spPr>
          <a:xfrm>
            <a:off x="10371488" y="4964680"/>
            <a:ext cx="5278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496AB3-53B7-5670-3A8F-CDF66E4580D6}"/>
              </a:ext>
            </a:extLst>
          </p:cNvPr>
          <p:cNvSpPr txBox="1"/>
          <p:nvPr/>
        </p:nvSpPr>
        <p:spPr>
          <a:xfrm>
            <a:off x="10015064" y="4968641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+$300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5E1F78-8004-115C-4F9A-8F5BDF070A5C}"/>
              </a:ext>
            </a:extLst>
          </p:cNvPr>
          <p:cNvSpPr/>
          <p:nvPr/>
        </p:nvSpPr>
        <p:spPr>
          <a:xfrm>
            <a:off x="10322283" y="5420632"/>
            <a:ext cx="52786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ADE86E-BDB0-B1F0-9B77-853C9E4B489B}"/>
              </a:ext>
            </a:extLst>
          </p:cNvPr>
          <p:cNvSpPr txBox="1"/>
          <p:nvPr/>
        </p:nvSpPr>
        <p:spPr>
          <a:xfrm>
            <a:off x="10103574" y="5484343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+$30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3E0FA3-CF28-4EF5-C70F-78226172FA84}"/>
              </a:ext>
            </a:extLst>
          </p:cNvPr>
          <p:cNvSpPr/>
          <p:nvPr/>
        </p:nvSpPr>
        <p:spPr>
          <a:xfrm>
            <a:off x="10103575" y="5876584"/>
            <a:ext cx="89308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31B47A-1DD5-0A38-72D7-0885CAC0AE2C}"/>
              </a:ext>
            </a:extLst>
          </p:cNvPr>
          <p:cNvSpPr txBox="1"/>
          <p:nvPr/>
        </p:nvSpPr>
        <p:spPr>
          <a:xfrm>
            <a:off x="10006650" y="5876584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$196,000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521C5C-A2CB-41A6-6EA0-CAC6ED95CE57}"/>
              </a:ext>
            </a:extLst>
          </p:cNvPr>
          <p:cNvSpPr txBox="1"/>
          <p:nvPr/>
        </p:nvSpPr>
        <p:spPr>
          <a:xfrm>
            <a:off x="395189" y="1806705"/>
            <a:ext cx="93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Average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C29E9C-8EE1-FD2D-0EF5-AA499CB37B99}"/>
              </a:ext>
            </a:extLst>
          </p:cNvPr>
          <p:cNvSpPr txBox="1"/>
          <p:nvPr/>
        </p:nvSpPr>
        <p:spPr>
          <a:xfrm>
            <a:off x="1469653" y="2244584"/>
            <a:ext cx="3551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Job Category is Machine Learning and AI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BABD7B-8925-4857-5A13-ED03059F60B9}"/>
              </a:ext>
            </a:extLst>
          </p:cNvPr>
          <p:cNvSpPr txBox="1"/>
          <p:nvPr/>
        </p:nvSpPr>
        <p:spPr>
          <a:xfrm>
            <a:off x="4987219" y="2705782"/>
            <a:ext cx="29350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5030AB"/>
                </a:solidFill>
              </a:rPr>
              <a:t>Job Title is Machine Learning Engineer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E1DFE1-5800-7A0D-3FD7-31BDF5A0F725}"/>
              </a:ext>
            </a:extLst>
          </p:cNvPr>
          <p:cNvSpPr txBox="1"/>
          <p:nvPr/>
        </p:nvSpPr>
        <p:spPr>
          <a:xfrm>
            <a:off x="7911818" y="3120814"/>
            <a:ext cx="11913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5030AB"/>
                </a:solidFill>
              </a:rPr>
              <a:t>Experience Level </a:t>
            </a:r>
          </a:p>
          <a:p>
            <a:r>
              <a:rPr lang="en-US" sz="1100" dirty="0">
                <a:solidFill>
                  <a:srgbClr val="5030AB"/>
                </a:solidFill>
              </a:rPr>
              <a:t>is Senior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EC977F-3F5B-38AD-BC6F-618A984F0444}"/>
              </a:ext>
            </a:extLst>
          </p:cNvPr>
          <p:cNvSpPr txBox="1"/>
          <p:nvPr/>
        </p:nvSpPr>
        <p:spPr>
          <a:xfrm>
            <a:off x="7536546" y="3657362"/>
            <a:ext cx="17043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5030AB"/>
                </a:solidFill>
              </a:rPr>
              <a:t>Residence in United States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1982FB-7B33-59D0-2746-9829CDC52744}"/>
              </a:ext>
            </a:extLst>
          </p:cNvPr>
          <p:cNvSpPr txBox="1"/>
          <p:nvPr/>
        </p:nvSpPr>
        <p:spPr>
          <a:xfrm>
            <a:off x="7498777" y="4098599"/>
            <a:ext cx="21355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5030AB"/>
                </a:solidFill>
              </a:rPr>
              <a:t>Company located in United States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2BD690-1FF7-D60B-4638-D3882B8E1609}"/>
              </a:ext>
            </a:extLst>
          </p:cNvPr>
          <p:cNvSpPr txBox="1"/>
          <p:nvPr/>
        </p:nvSpPr>
        <p:spPr>
          <a:xfrm>
            <a:off x="8321930" y="4568370"/>
            <a:ext cx="16706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5030AB"/>
                </a:solidFill>
              </a:rPr>
              <a:t>Work Setting is In-Person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8A7517-CF41-3696-4C6E-BF5C24777A99}"/>
              </a:ext>
            </a:extLst>
          </p:cNvPr>
          <p:cNvSpPr txBox="1"/>
          <p:nvPr/>
        </p:nvSpPr>
        <p:spPr>
          <a:xfrm>
            <a:off x="8328653" y="5004012"/>
            <a:ext cx="16177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5030AB"/>
                </a:solidFill>
              </a:rPr>
              <a:t>Company Size is Medium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22EE54-691E-AB5A-9F92-EAEE40469FB0}"/>
              </a:ext>
            </a:extLst>
          </p:cNvPr>
          <p:cNvSpPr txBox="1"/>
          <p:nvPr/>
        </p:nvSpPr>
        <p:spPr>
          <a:xfrm>
            <a:off x="8449283" y="5511892"/>
            <a:ext cx="15888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5030AB"/>
                </a:solidFill>
              </a:rPr>
              <a:t>Employment is Full-Time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56038C-5469-629C-99C3-B75C5A35F292}"/>
              </a:ext>
            </a:extLst>
          </p:cNvPr>
          <p:cNvSpPr txBox="1"/>
          <p:nvPr/>
        </p:nvSpPr>
        <p:spPr>
          <a:xfrm>
            <a:off x="6513937" y="5873651"/>
            <a:ext cx="358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Factors Result is a Prediction of :</a:t>
            </a:r>
          </a:p>
        </p:txBody>
      </p:sp>
    </p:spTree>
    <p:extLst>
      <p:ext uri="{BB962C8B-B14F-4D97-AF65-F5344CB8AC3E}">
        <p14:creationId xmlns:p14="http://schemas.microsoft.com/office/powerpoint/2010/main" val="723678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F2907-215B-F9F8-88DA-18880E416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79075"/>
            <a:ext cx="10918575" cy="11887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Bi and visualization </a:t>
            </a:r>
            <a:r>
              <a:rPr lang="en-US" dirty="0"/>
              <a:t>and job title </a:t>
            </a:r>
            <a:r>
              <a:rPr lang="en-US" b="1" dirty="0"/>
              <a:t>other</a:t>
            </a:r>
            <a:r>
              <a:rPr lang="en-US" dirty="0"/>
              <a:t> than listed are the most detrimental to salary predictions</a:t>
            </a:r>
          </a:p>
        </p:txBody>
      </p:sp>
      <p:pic>
        <p:nvPicPr>
          <p:cNvPr id="5" name="Content Placeholder 4" descr="A screenshot of a graph&#10;&#10;Description automatically generated">
            <a:extLst>
              <a:ext uri="{FF2B5EF4-FFF2-40B4-BE49-F238E27FC236}">
                <a16:creationId xmlns:a16="http://schemas.microsoft.com/office/drawing/2014/main" id="{A0E8E5CD-3022-E161-CE7F-00556BEE8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936" y="1319250"/>
            <a:ext cx="7884723" cy="545967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F34A2D-A458-9348-9C6E-7A76A6A815BA}"/>
              </a:ext>
            </a:extLst>
          </p:cNvPr>
          <p:cNvSpPr txBox="1"/>
          <p:nvPr/>
        </p:nvSpPr>
        <p:spPr>
          <a:xfrm>
            <a:off x="6992359" y="1851074"/>
            <a:ext cx="93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Average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25B94A-3884-FCD4-3E71-60B346EC4EF4}"/>
              </a:ext>
            </a:extLst>
          </p:cNvPr>
          <p:cNvSpPr/>
          <p:nvPr/>
        </p:nvSpPr>
        <p:spPr>
          <a:xfrm>
            <a:off x="8078498" y="1928033"/>
            <a:ext cx="437161" cy="219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9F6810-7622-3BE2-AD3E-6C75F80044AA}"/>
              </a:ext>
            </a:extLst>
          </p:cNvPr>
          <p:cNvSpPr txBox="1"/>
          <p:nvPr/>
        </p:nvSpPr>
        <p:spPr>
          <a:xfrm>
            <a:off x="7911415" y="1851074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$155,000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037181-B374-0268-4AEF-51DB1A5EA0E6}"/>
              </a:ext>
            </a:extLst>
          </p:cNvPr>
          <p:cNvSpPr txBox="1"/>
          <p:nvPr/>
        </p:nvSpPr>
        <p:spPr>
          <a:xfrm>
            <a:off x="4089183" y="2292851"/>
            <a:ext cx="3100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Job Category is BI and Visualization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5F25861-D55A-28FB-43CB-78E581129188}"/>
              </a:ext>
            </a:extLst>
          </p:cNvPr>
          <p:cNvSpPr/>
          <p:nvPr/>
        </p:nvSpPr>
        <p:spPr>
          <a:xfrm>
            <a:off x="649411" y="1589351"/>
            <a:ext cx="1522250" cy="49194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72797C-3F87-CBCF-ED17-FFB82BFF83A7}"/>
              </a:ext>
            </a:extLst>
          </p:cNvPr>
          <p:cNvSpPr/>
          <p:nvPr/>
        </p:nvSpPr>
        <p:spPr>
          <a:xfrm>
            <a:off x="7929667" y="2309439"/>
            <a:ext cx="58599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7A266C-90E2-7E31-2114-8E8B10E50DD6}"/>
              </a:ext>
            </a:extLst>
          </p:cNvPr>
          <p:cNvSpPr txBox="1"/>
          <p:nvPr/>
        </p:nvSpPr>
        <p:spPr>
          <a:xfrm>
            <a:off x="7911415" y="2309439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05970"/>
                </a:solidFill>
              </a:rPr>
              <a:t>-$11,500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58253C-A0E2-3BAA-44B0-773DCA470089}"/>
              </a:ext>
            </a:extLst>
          </p:cNvPr>
          <p:cNvSpPr txBox="1"/>
          <p:nvPr/>
        </p:nvSpPr>
        <p:spPr>
          <a:xfrm>
            <a:off x="3505642" y="2783644"/>
            <a:ext cx="23607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Experience Level is Senior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1E3972-7138-9D77-301A-C4F82A4E9D7E}"/>
              </a:ext>
            </a:extLst>
          </p:cNvPr>
          <p:cNvSpPr txBox="1"/>
          <p:nvPr/>
        </p:nvSpPr>
        <p:spPr>
          <a:xfrm>
            <a:off x="4533131" y="3262643"/>
            <a:ext cx="2403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Residence in United States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8C2F1C-AE28-5993-5A98-6679E9F034D7}"/>
              </a:ext>
            </a:extLst>
          </p:cNvPr>
          <p:cNvSpPr txBox="1"/>
          <p:nvPr/>
        </p:nvSpPr>
        <p:spPr>
          <a:xfrm>
            <a:off x="4735394" y="3748478"/>
            <a:ext cx="21795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Work Setting is Remote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A807B8-759A-E2B7-0D0E-D25FBD19097D}"/>
              </a:ext>
            </a:extLst>
          </p:cNvPr>
          <p:cNvSpPr txBox="1"/>
          <p:nvPr/>
        </p:nvSpPr>
        <p:spPr>
          <a:xfrm>
            <a:off x="3442059" y="4201108"/>
            <a:ext cx="2586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Job Location is United States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10ADA3-7F40-99BF-1A45-F12A4739E5FB}"/>
              </a:ext>
            </a:extLst>
          </p:cNvPr>
          <p:cNvSpPr txBox="1"/>
          <p:nvPr/>
        </p:nvSpPr>
        <p:spPr>
          <a:xfrm>
            <a:off x="181686" y="5140991"/>
            <a:ext cx="2269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Company Size is Medium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84FE23-B1FB-B391-6924-C7609084EBDA}"/>
              </a:ext>
            </a:extLst>
          </p:cNvPr>
          <p:cNvSpPr/>
          <p:nvPr/>
        </p:nvSpPr>
        <p:spPr>
          <a:xfrm>
            <a:off x="5993339" y="2850369"/>
            <a:ext cx="723925" cy="2387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BB9B92-8FA6-FBCB-89C7-E86635229723}"/>
              </a:ext>
            </a:extLst>
          </p:cNvPr>
          <p:cNvSpPr txBox="1"/>
          <p:nvPr/>
        </p:nvSpPr>
        <p:spPr>
          <a:xfrm>
            <a:off x="5921409" y="279778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+$6,000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93321C-FD53-2DEE-0C80-5E5FD9260C43}"/>
              </a:ext>
            </a:extLst>
          </p:cNvPr>
          <p:cNvSpPr/>
          <p:nvPr/>
        </p:nvSpPr>
        <p:spPr>
          <a:xfrm>
            <a:off x="6992359" y="3296139"/>
            <a:ext cx="560689" cy="313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054621-0852-F3AC-C655-01072E68DBFB}"/>
              </a:ext>
            </a:extLst>
          </p:cNvPr>
          <p:cNvSpPr txBox="1"/>
          <p:nvPr/>
        </p:nvSpPr>
        <p:spPr>
          <a:xfrm>
            <a:off x="6867666" y="3253732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+$2,700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C00B8E-E8D2-D13F-BB08-D4275371754B}"/>
              </a:ext>
            </a:extLst>
          </p:cNvPr>
          <p:cNvSpPr/>
          <p:nvPr/>
        </p:nvSpPr>
        <p:spPr>
          <a:xfrm>
            <a:off x="6992359" y="3739660"/>
            <a:ext cx="560689" cy="3094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0DC1F7-C2B7-77B2-6F37-4BE534F25780}"/>
              </a:ext>
            </a:extLst>
          </p:cNvPr>
          <p:cNvSpPr txBox="1"/>
          <p:nvPr/>
        </p:nvSpPr>
        <p:spPr>
          <a:xfrm>
            <a:off x="6914965" y="3708528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05970"/>
                </a:solidFill>
              </a:rPr>
              <a:t>-$3,600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7AD9CE-8B0F-3F36-F2AF-020F55E5D4C0}"/>
              </a:ext>
            </a:extLst>
          </p:cNvPr>
          <p:cNvSpPr/>
          <p:nvPr/>
        </p:nvSpPr>
        <p:spPr>
          <a:xfrm>
            <a:off x="6103394" y="4287185"/>
            <a:ext cx="613870" cy="2524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0A48A6-6FD8-EA66-1C8A-DBD42A22624F}"/>
              </a:ext>
            </a:extLst>
          </p:cNvPr>
          <p:cNvSpPr txBox="1"/>
          <p:nvPr/>
        </p:nvSpPr>
        <p:spPr>
          <a:xfrm>
            <a:off x="5876644" y="421061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DEC4"/>
                </a:solidFill>
              </a:rPr>
              <a:t>+$1,200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EEB2AD-3D29-98B5-B169-68F631DA3EE1}"/>
              </a:ext>
            </a:extLst>
          </p:cNvPr>
          <p:cNvSpPr/>
          <p:nvPr/>
        </p:nvSpPr>
        <p:spPr>
          <a:xfrm>
            <a:off x="6103394" y="4703520"/>
            <a:ext cx="549632" cy="313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DFF54B-4726-F2A3-1210-2B821B9875E9}"/>
              </a:ext>
            </a:extLst>
          </p:cNvPr>
          <p:cNvSpPr txBox="1"/>
          <p:nvPr/>
        </p:nvSpPr>
        <p:spPr>
          <a:xfrm>
            <a:off x="5988230" y="4680107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05970"/>
                </a:solidFill>
              </a:rPr>
              <a:t>-$9,000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46C4DA-F2A2-FD2C-3036-A9F82457DF54}"/>
              </a:ext>
            </a:extLst>
          </p:cNvPr>
          <p:cNvSpPr txBox="1"/>
          <p:nvPr/>
        </p:nvSpPr>
        <p:spPr>
          <a:xfrm>
            <a:off x="108534" y="5609733"/>
            <a:ext cx="2238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Employment is Full-Time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37E8EE-6CD3-501C-CEEA-68A91D5AB787}"/>
              </a:ext>
            </a:extLst>
          </p:cNvPr>
          <p:cNvSpPr/>
          <p:nvPr/>
        </p:nvSpPr>
        <p:spPr>
          <a:xfrm>
            <a:off x="1891128" y="1357465"/>
            <a:ext cx="1371270" cy="4537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59DBC0-0F71-6E0F-6511-9460BA4F548C}"/>
              </a:ext>
            </a:extLst>
          </p:cNvPr>
          <p:cNvSpPr/>
          <p:nvPr/>
        </p:nvSpPr>
        <p:spPr>
          <a:xfrm>
            <a:off x="2607083" y="5139573"/>
            <a:ext cx="510345" cy="369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EFDC01-565E-D603-6B63-58B2C47B41B5}"/>
              </a:ext>
            </a:extLst>
          </p:cNvPr>
          <p:cNvSpPr/>
          <p:nvPr/>
        </p:nvSpPr>
        <p:spPr>
          <a:xfrm>
            <a:off x="2481443" y="5594343"/>
            <a:ext cx="510345" cy="369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44D9D2-6ACE-0B11-41F2-D8CEAED47B46}"/>
              </a:ext>
            </a:extLst>
          </p:cNvPr>
          <p:cNvSpPr txBox="1"/>
          <p:nvPr/>
        </p:nvSpPr>
        <p:spPr>
          <a:xfrm>
            <a:off x="2481443" y="5122992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05970"/>
                </a:solidFill>
              </a:rPr>
              <a:t>-$325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BAB24D-B02B-73D9-C280-D38833289F24}"/>
              </a:ext>
            </a:extLst>
          </p:cNvPr>
          <p:cNvSpPr txBox="1"/>
          <p:nvPr/>
        </p:nvSpPr>
        <p:spPr>
          <a:xfrm>
            <a:off x="2347352" y="5609733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05970"/>
                </a:solidFill>
              </a:rPr>
              <a:t>-$22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095D8C2-9D96-2124-BC28-ABC41266DB75}"/>
              </a:ext>
            </a:extLst>
          </p:cNvPr>
          <p:cNvSpPr/>
          <p:nvPr/>
        </p:nvSpPr>
        <p:spPr>
          <a:xfrm>
            <a:off x="8076036" y="6168346"/>
            <a:ext cx="429474" cy="194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1BE1B5-86A1-74A0-C084-758A0A9006D8}"/>
              </a:ext>
            </a:extLst>
          </p:cNvPr>
          <p:cNvSpPr txBox="1"/>
          <p:nvPr/>
        </p:nvSpPr>
        <p:spPr>
          <a:xfrm>
            <a:off x="7929667" y="6080943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0AB"/>
                </a:solidFill>
              </a:rPr>
              <a:t>$140,000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946E83-D888-F7FE-B610-5A499A08110D}"/>
              </a:ext>
            </a:extLst>
          </p:cNvPr>
          <p:cNvSpPr txBox="1"/>
          <p:nvPr/>
        </p:nvSpPr>
        <p:spPr>
          <a:xfrm>
            <a:off x="4413214" y="6055814"/>
            <a:ext cx="358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Factors Result is a Prediction of 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AB1C39E-A979-36B6-B2CB-35242C0D68BC}"/>
              </a:ext>
            </a:extLst>
          </p:cNvPr>
          <p:cNvSpPr txBox="1"/>
          <p:nvPr/>
        </p:nvSpPr>
        <p:spPr>
          <a:xfrm>
            <a:off x="4223737" y="4670162"/>
            <a:ext cx="16184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5030AB"/>
                </a:solidFill>
              </a:rPr>
              <a:t>Job Title is Other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B39F71C-715C-B90B-E260-830783EB8121}"/>
              </a:ext>
            </a:extLst>
          </p:cNvPr>
          <p:cNvSpPr txBox="1"/>
          <p:nvPr/>
        </p:nvSpPr>
        <p:spPr>
          <a:xfrm>
            <a:off x="9005018" y="2394300"/>
            <a:ext cx="3246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Other</a:t>
            </a:r>
            <a:r>
              <a:rPr lang="en-US" dirty="0"/>
              <a:t> is not: </a:t>
            </a:r>
          </a:p>
          <a:p>
            <a:pPr marL="285750" indent="-285750">
              <a:buFontTx/>
              <a:buChar char="-"/>
            </a:pPr>
            <a:r>
              <a:rPr lang="en-US" dirty="0"/>
              <a:t>Data Scientist                 </a:t>
            </a:r>
          </a:p>
          <a:p>
            <a:pPr marL="285750" indent="-285750">
              <a:buFontTx/>
              <a:buChar char="-"/>
            </a:pPr>
            <a:r>
              <a:rPr lang="en-US" dirty="0"/>
              <a:t>Data Engineer</a:t>
            </a:r>
          </a:p>
          <a:p>
            <a:pPr marL="285750" indent="-285750">
              <a:buFontTx/>
              <a:buChar char="-"/>
            </a:pPr>
            <a:r>
              <a:rPr lang="en-US" dirty="0"/>
              <a:t>Data Architect</a:t>
            </a:r>
          </a:p>
          <a:p>
            <a:pPr marL="285750" indent="-285750">
              <a:buFontTx/>
              <a:buChar char="-"/>
            </a:pPr>
            <a:r>
              <a:rPr lang="en-US" dirty="0"/>
              <a:t>Machine Learning Engineer</a:t>
            </a:r>
          </a:p>
          <a:p>
            <a:pPr marL="285750" indent="-285750">
              <a:buFontTx/>
              <a:buChar char="-"/>
            </a:pPr>
            <a:r>
              <a:rPr lang="en-US" dirty="0"/>
              <a:t>Data Analyst</a:t>
            </a:r>
          </a:p>
          <a:p>
            <a:pPr marL="285750" indent="-285750">
              <a:buFontTx/>
              <a:buChar char="-"/>
            </a:pPr>
            <a:r>
              <a:rPr lang="en-US" dirty="0"/>
              <a:t>Analytics Engineer</a:t>
            </a:r>
          </a:p>
          <a:p>
            <a:pPr marL="285750" indent="-285750">
              <a:buFontTx/>
              <a:buChar char="-"/>
            </a:pPr>
            <a:r>
              <a:rPr lang="en-US" dirty="0"/>
              <a:t>Applied Scientist</a:t>
            </a:r>
          </a:p>
          <a:p>
            <a:pPr marL="285750" indent="-285750">
              <a:buFontTx/>
              <a:buChar char="-"/>
            </a:pPr>
            <a:r>
              <a:rPr lang="en-US" dirty="0"/>
              <a:t>Business Intelligence Engineer </a:t>
            </a:r>
          </a:p>
          <a:p>
            <a:pPr marL="285750" indent="-285750">
              <a:buFontTx/>
              <a:buChar char="-"/>
            </a:pPr>
            <a:r>
              <a:rPr lang="en-US" dirty="0"/>
              <a:t>Research Scientist             </a:t>
            </a:r>
          </a:p>
          <a:p>
            <a:pPr marL="285750" indent="-285750">
              <a:buFontTx/>
              <a:buChar char="-"/>
            </a:pPr>
            <a:r>
              <a:rPr lang="en-US" dirty="0"/>
              <a:t>Research Engineer              </a:t>
            </a:r>
          </a:p>
          <a:p>
            <a:pPr marL="285750" indent="-285750">
              <a:buFontTx/>
              <a:buChar char="-"/>
            </a:pPr>
            <a:r>
              <a:rPr lang="en-US" dirty="0"/>
              <a:t>Data Manager</a:t>
            </a:r>
          </a:p>
        </p:txBody>
      </p:sp>
    </p:spTree>
    <p:extLst>
      <p:ext uri="{BB962C8B-B14F-4D97-AF65-F5344CB8AC3E}">
        <p14:creationId xmlns:p14="http://schemas.microsoft.com/office/powerpoint/2010/main" val="373967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585133-00F4-6DBE-2868-BFBA4A1D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600">
                <a:solidFill>
                  <a:schemeClr val="bg1"/>
                </a:solidFill>
              </a:rPr>
              <a:t>Predicting salaries is possible!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405843F-8CE7-3864-30F9-657D65F842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126745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36144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{F9AF5BAE-B94F-D843-9583-630DADE3E33C}tf10001120</Template>
  <TotalTime>1785</TotalTime>
  <Words>551</Words>
  <Application>Microsoft Macintosh PowerPoint</Application>
  <PresentationFormat>Widescreen</PresentationFormat>
  <Paragraphs>141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Gill Sans MT</vt:lpstr>
      <vt:lpstr>Parcel</vt:lpstr>
      <vt:lpstr>Predicting Paychecks   Analyzing the Analytics Job Market</vt:lpstr>
      <vt:lpstr>Why?</vt:lpstr>
      <vt:lpstr>Predicting Salaries can…</vt:lpstr>
      <vt:lpstr>Salaries of Jobs in Data Science / Analytics</vt:lpstr>
      <vt:lpstr>Random Forest Model</vt:lpstr>
      <vt:lpstr>Model’s Accuracy</vt:lpstr>
      <vt:lpstr>Experience level, Job Titles/Category, &amp; Location  are the best indicators of salary</vt:lpstr>
      <vt:lpstr>Machine learning and Ai has the highest salary prediction</vt:lpstr>
      <vt:lpstr>Executive and Senior level jobs have the highest predicted salary  </vt:lpstr>
      <vt:lpstr>Employee Residence in United Kingdom and Other have significantly lower predicted salaries than Canada and U.S.</vt:lpstr>
      <vt:lpstr>Executive Positions in Data Research Science and Machin Learning have the highest Predicted salaries</vt:lpstr>
      <vt:lpstr>ALL these variables are associated with higher predicted salaries</vt:lpstr>
      <vt:lpstr>Bi and visualization and job title other than listed are the most detrimental to salary predictions</vt:lpstr>
      <vt:lpstr>Predicting salaries is possible!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Predicting Paychecks   Analyzing the Analytics Job Market</dc:title>
  <dc:creator>Dean, Maxwell Turner</dc:creator>
  <cp:lastModifiedBy>Dean, Maxwell Turner</cp:lastModifiedBy>
  <cp:revision>13</cp:revision>
  <dcterms:created xsi:type="dcterms:W3CDTF">2024-04-23T22:47:43Z</dcterms:created>
  <dcterms:modified xsi:type="dcterms:W3CDTF">2024-05-07T04:00:59Z</dcterms:modified>
</cp:coreProperties>
</file>