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14"/>
  </p:notesMasterIdLst>
  <p:sldIdLst>
    <p:sldId id="256" r:id="rId2"/>
    <p:sldId id="259" r:id="rId3"/>
    <p:sldId id="258" r:id="rId4"/>
    <p:sldId id="260" r:id="rId5"/>
    <p:sldId id="261" r:id="rId6"/>
    <p:sldId id="263" r:id="rId7"/>
    <p:sldId id="264" r:id="rId8"/>
    <p:sldId id="266" r:id="rId9"/>
    <p:sldId id="262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3"/>
    <p:restoredTop sz="94689"/>
  </p:normalViewPr>
  <p:slideViewPr>
    <p:cSldViewPr snapToGrid="0">
      <p:cViewPr varScale="1">
        <p:scale>
          <a:sx n="88" d="100"/>
          <a:sy n="88" d="100"/>
        </p:scale>
        <p:origin x="20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CBA94-C73C-6E4E-87B6-E36E1FABA761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2E2DD-950C-4748-89B7-88B5CC934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1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2E2DD-950C-4748-89B7-88B5CC9340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2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Taller riders might be prone to worse aerodynamics due to size, requiring more energy exertion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2E2DD-950C-4748-89B7-88B5CC9340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1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heavier cyclists have a disadvantage in terms of speed, agility, or climbing 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2E2DD-950C-4748-89B7-88B5CC9340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51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33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2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1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2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4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1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5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6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19159A5-C239-C94E-9F45-68B3E4112EA6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43EB1AE-7F1D-C245-836E-697E1CAED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AA1DA5-412C-1A22-59A7-634C7FA870C3}"/>
              </a:ext>
            </a:extLst>
          </p:cNvPr>
          <p:cNvSpPr/>
          <p:nvPr/>
        </p:nvSpPr>
        <p:spPr>
          <a:xfrm>
            <a:off x="3403075" y="153989"/>
            <a:ext cx="5344999" cy="35674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62984-DA02-1A82-8B7E-CC3FE82A8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3835641"/>
            <a:ext cx="8991600" cy="1645920"/>
          </a:xfrm>
        </p:spPr>
        <p:txBody>
          <a:bodyPr/>
          <a:lstStyle/>
          <a:p>
            <a:r>
              <a:rPr lang="en-US" dirty="0"/>
              <a:t>Unlocking the secrets of Tour De France Winners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0381B-197C-EA72-DEA0-F7319642FD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199" y="5552388"/>
            <a:ext cx="8991600" cy="1151622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Dataset from my Mini 2 (Finding Real World Data) Assignment</a:t>
            </a:r>
          </a:p>
          <a:p>
            <a:r>
              <a:rPr lang="en-US" sz="2800" dirty="0"/>
              <a:t>Maxwell Dean</a:t>
            </a:r>
          </a:p>
        </p:txBody>
      </p:sp>
      <p:pic>
        <p:nvPicPr>
          <p:cNvPr id="4" name="Picture 2" descr="How long is the Tour de France? – Rouleur">
            <a:extLst>
              <a:ext uri="{FF2B5EF4-FFF2-40B4-BE49-F238E27FC236}">
                <a16:creationId xmlns:a16="http://schemas.microsoft.com/office/drawing/2014/main" id="{C5CD5A92-6465-7977-B7F4-B3BC74E61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55" y="262554"/>
            <a:ext cx="5121687" cy="335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12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4D22-B3A7-BF48-45A8-A36CECCF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86130"/>
            <a:ext cx="7729728" cy="1188720"/>
          </a:xfrm>
        </p:spPr>
        <p:txBody>
          <a:bodyPr/>
          <a:lstStyle/>
          <a:p>
            <a:r>
              <a:rPr lang="en-US" dirty="0"/>
              <a:t>What is the Tour de France?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E5BA-F4D4-7BF4-D9EF-E6ECF635C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5388" y="2591132"/>
            <a:ext cx="4979540" cy="36058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73D0CCA-DDD9-B23F-BAE1-80B06C7C50E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92731295"/>
              </p:ext>
            </p:extLst>
          </p:nvPr>
        </p:nvGraphicFramePr>
        <p:xfrm>
          <a:off x="1045388" y="3195913"/>
          <a:ext cx="4445540" cy="466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034">
                  <a:extLst>
                    <a:ext uri="{9D8B030D-6E8A-4147-A177-3AD203B41FA5}">
                      <a16:colId xmlns:a16="http://schemas.microsoft.com/office/drawing/2014/main" val="55604849"/>
                    </a:ext>
                  </a:extLst>
                </a:gridCol>
                <a:gridCol w="2213506">
                  <a:extLst>
                    <a:ext uri="{9D8B030D-6E8A-4147-A177-3AD203B41FA5}">
                      <a16:colId xmlns:a16="http://schemas.microsoft.com/office/drawing/2014/main" val="2472948973"/>
                    </a:ext>
                  </a:extLst>
                </a:gridCol>
              </a:tblGrid>
              <a:tr h="4661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21 Stages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~ 2,200 Miles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36392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0AA01C1-3945-DC31-2891-B737C98760F6}"/>
              </a:ext>
            </a:extLst>
          </p:cNvPr>
          <p:cNvSpPr/>
          <p:nvPr/>
        </p:nvSpPr>
        <p:spPr>
          <a:xfrm>
            <a:off x="6355133" y="1805542"/>
            <a:ext cx="4373827" cy="4961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9520618F-A6B5-2A70-39DF-084920F8B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754601"/>
              </p:ext>
            </p:extLst>
          </p:nvPr>
        </p:nvGraphicFramePr>
        <p:xfrm>
          <a:off x="1045388" y="4463357"/>
          <a:ext cx="4445540" cy="466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770">
                  <a:extLst>
                    <a:ext uri="{9D8B030D-6E8A-4147-A177-3AD203B41FA5}">
                      <a16:colId xmlns:a16="http://schemas.microsoft.com/office/drawing/2014/main" val="1374891625"/>
                    </a:ext>
                  </a:extLst>
                </a:gridCol>
                <a:gridCol w="2222770">
                  <a:extLst>
                    <a:ext uri="{9D8B030D-6E8A-4147-A177-3AD203B41FA5}">
                      <a16:colId xmlns:a16="http://schemas.microsoft.com/office/drawing/2014/main" val="7817677"/>
                    </a:ext>
                  </a:extLst>
                </a:gridCol>
              </a:tblGrid>
              <a:tr h="4661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 Teams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~175 Riders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63110"/>
                  </a:ext>
                </a:extLst>
              </a:tr>
            </a:tbl>
          </a:graphicData>
        </a:graphic>
      </p:graphicFrame>
      <p:pic>
        <p:nvPicPr>
          <p:cNvPr id="1026" name="Picture 2" descr="Overall route for the 2024 Tour de France">
            <a:extLst>
              <a:ext uri="{FF2B5EF4-FFF2-40B4-BE49-F238E27FC236}">
                <a16:creationId xmlns:a16="http://schemas.microsoft.com/office/drawing/2014/main" id="{522C055E-BC20-A259-45AB-5111D990B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046" y="1917500"/>
            <a:ext cx="4064000" cy="473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0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D09A9-69EC-1052-A216-6B8E9243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5" y="476878"/>
            <a:ext cx="11604396" cy="2168961"/>
          </a:xfrm>
        </p:spPr>
        <p:txBody>
          <a:bodyPr>
            <a:normAutofit/>
          </a:bodyPr>
          <a:lstStyle/>
          <a:p>
            <a:r>
              <a:rPr lang="en-US" dirty="0"/>
              <a:t>What physical and demographic attributes are most optimal for a rider winning the Tour de France?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5DF11-77C0-FE28-2283-BD3DE56C0298}"/>
              </a:ext>
            </a:extLst>
          </p:cNvPr>
          <p:cNvSpPr txBox="1"/>
          <p:nvPr/>
        </p:nvSpPr>
        <p:spPr>
          <a:xfrm>
            <a:off x="1316736" y="3721379"/>
            <a:ext cx="4779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Analyzing Tour de France winner data reveals critical factors for success.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4445E3-42D7-9C81-6056-777E495D8B30}"/>
              </a:ext>
            </a:extLst>
          </p:cNvPr>
          <p:cNvSpPr txBox="1"/>
          <p:nvPr/>
        </p:nvSpPr>
        <p:spPr>
          <a:xfrm>
            <a:off x="2231136" y="3234713"/>
            <a:ext cx="7729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BB29AC-0744-DA69-D262-66D83D108E10}"/>
              </a:ext>
            </a:extLst>
          </p:cNvPr>
          <p:cNvSpPr/>
          <p:nvPr/>
        </p:nvSpPr>
        <p:spPr>
          <a:xfrm>
            <a:off x="6096000" y="3033366"/>
            <a:ext cx="4779264" cy="3175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2023 Tour de France - The Winners of the Not-Quite-Winners of the Tour">
            <a:extLst>
              <a:ext uri="{FF2B5EF4-FFF2-40B4-BE49-F238E27FC236}">
                <a16:creationId xmlns:a16="http://schemas.microsoft.com/office/drawing/2014/main" id="{9704E43E-96BF-BE89-1D04-BCCD728B4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309" y="3110065"/>
            <a:ext cx="4530646" cy="302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934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72AFF-FEA0-E271-537D-044601279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223510"/>
            <a:ext cx="11728174" cy="1645920"/>
          </a:xfrm>
        </p:spPr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E7CA8C-2213-6466-170D-EE1417227908}"/>
              </a:ext>
            </a:extLst>
          </p:cNvPr>
          <p:cNvSpPr txBox="1">
            <a:spLocks/>
          </p:cNvSpPr>
          <p:nvPr/>
        </p:nvSpPr>
        <p:spPr bwMode="blackWhite">
          <a:xfrm>
            <a:off x="238539" y="2030685"/>
            <a:ext cx="5738189" cy="4603804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t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u="sng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Optimal Rider Profile</a:t>
            </a:r>
          </a:p>
          <a:p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Height 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5’7”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5’8”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Weight 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~145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lbs</a:t>
            </a:r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Rider Type: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7D6F84-030A-DA7E-645C-3F107A84AFB9}"/>
              </a:ext>
            </a:extLst>
          </p:cNvPr>
          <p:cNvSpPr txBox="1">
            <a:spLocks/>
          </p:cNvSpPr>
          <p:nvPr/>
        </p:nvSpPr>
        <p:spPr bwMode="blackWhite">
          <a:xfrm>
            <a:off x="6215274" y="2030685"/>
            <a:ext cx="5738189" cy="4603804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t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u="sng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Optimal Demographic</a:t>
            </a:r>
          </a:p>
          <a:p>
            <a:endParaRPr lang="en-US" sz="24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 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28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Top 3 Nationalities:</a:t>
            </a:r>
          </a:p>
          <a:p>
            <a:pPr lvl="1"/>
            <a:r>
              <a:rPr lang="en-US" sz="2400" cap="all" spc="200" dirty="0">
                <a:solidFill>
                  <a:schemeClr val="bg1"/>
                </a:solidFill>
              </a:rPr>
              <a:t>1) </a:t>
            </a:r>
            <a:r>
              <a:rPr lang="en-US" sz="2400" b="1" cap="all" spc="200" dirty="0">
                <a:solidFill>
                  <a:schemeClr val="bg1"/>
                </a:solidFill>
              </a:rPr>
              <a:t>France</a:t>
            </a:r>
          </a:p>
          <a:p>
            <a:pPr lvl="1"/>
            <a:r>
              <a:rPr lang="en-US" sz="2400" cap="all" spc="200" dirty="0">
                <a:solidFill>
                  <a:schemeClr val="bg1"/>
                </a:solidFill>
              </a:rPr>
              <a:t>2) Belgium</a:t>
            </a:r>
          </a:p>
          <a:p>
            <a:pPr lvl="1"/>
            <a:r>
              <a:rPr lang="en-US" sz="2400" cap="all" spc="200" dirty="0">
                <a:solidFill>
                  <a:schemeClr val="bg1"/>
                </a:solidFill>
              </a:rPr>
              <a:t>3) Spain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06B5BFF-C709-76B2-35F5-0608A4AF7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167719"/>
              </p:ext>
            </p:extLst>
          </p:nvPr>
        </p:nvGraphicFramePr>
        <p:xfrm>
          <a:off x="335722" y="4691269"/>
          <a:ext cx="5495235" cy="178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745">
                  <a:extLst>
                    <a:ext uri="{9D8B030D-6E8A-4147-A177-3AD203B41FA5}">
                      <a16:colId xmlns:a16="http://schemas.microsoft.com/office/drawing/2014/main" val="311924961"/>
                    </a:ext>
                  </a:extLst>
                </a:gridCol>
                <a:gridCol w="1831745">
                  <a:extLst>
                    <a:ext uri="{9D8B030D-6E8A-4147-A177-3AD203B41FA5}">
                      <a16:colId xmlns:a16="http://schemas.microsoft.com/office/drawing/2014/main" val="2307721211"/>
                    </a:ext>
                  </a:extLst>
                </a:gridCol>
                <a:gridCol w="1831745">
                  <a:extLst>
                    <a:ext uri="{9D8B030D-6E8A-4147-A177-3AD203B41FA5}">
                      <a16:colId xmlns:a16="http://schemas.microsoft.com/office/drawing/2014/main" val="437285651"/>
                    </a:ext>
                  </a:extLst>
                </a:gridCol>
              </a:tblGrid>
              <a:tr h="4472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Tour 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Pick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Pick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2106939"/>
                  </a:ext>
                </a:extLst>
              </a:tr>
              <a:tr h="44726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Climber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Trial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9948081"/>
                  </a:ext>
                </a:extLst>
              </a:tr>
              <a:tr h="44726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Trial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9031756"/>
                  </a:ext>
                </a:extLst>
              </a:tr>
              <a:tr h="44726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Climber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215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78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DCF5F-08E7-210F-D852-CD7BBED9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518188"/>
            <a:ext cx="8991600" cy="1645920"/>
          </a:xfrm>
        </p:spPr>
        <p:txBody>
          <a:bodyPr/>
          <a:lstStyle/>
          <a:p>
            <a:r>
              <a:rPr lang="en-US" dirty="0"/>
              <a:t>Rider Profile Analysis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FF389F-E503-35CE-A37F-555156071D85}"/>
              </a:ext>
            </a:extLst>
          </p:cNvPr>
          <p:cNvSpPr/>
          <p:nvPr/>
        </p:nvSpPr>
        <p:spPr>
          <a:xfrm>
            <a:off x="3021496" y="2319130"/>
            <a:ext cx="6162261" cy="4147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Tour de France Fast Facts | CNN">
            <a:extLst>
              <a:ext uri="{FF2B5EF4-FFF2-40B4-BE49-F238E27FC236}">
                <a16:creationId xmlns:a16="http://schemas.microsoft.com/office/drawing/2014/main" id="{F294286C-F1D0-0ECC-FA49-7A6E83433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235" y="2433586"/>
            <a:ext cx="5857530" cy="390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6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414198-D772-6CFE-A7A1-B540BEA32A8E}"/>
              </a:ext>
            </a:extLst>
          </p:cNvPr>
          <p:cNvSpPr/>
          <p:nvPr/>
        </p:nvSpPr>
        <p:spPr>
          <a:xfrm>
            <a:off x="5382570" y="1"/>
            <a:ext cx="5685181" cy="6857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graph with blue bars&#10;&#10;Description automatically generated">
            <a:extLst>
              <a:ext uri="{FF2B5EF4-FFF2-40B4-BE49-F238E27FC236}">
                <a16:creationId xmlns:a16="http://schemas.microsoft.com/office/drawing/2014/main" id="{52FC9760-2EB8-6077-793E-1E4CEA73D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348" y="137884"/>
            <a:ext cx="5447623" cy="6582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6DFC8D-5456-2190-1580-9F9F5B11EDF9}"/>
              </a:ext>
            </a:extLst>
          </p:cNvPr>
          <p:cNvSpPr txBox="1"/>
          <p:nvPr/>
        </p:nvSpPr>
        <p:spPr>
          <a:xfrm>
            <a:off x="1124249" y="1847654"/>
            <a:ext cx="34313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The Optimal Height </a:t>
            </a:r>
          </a:p>
          <a:p>
            <a:pPr algn="ctr"/>
            <a:r>
              <a:rPr lang="en-US" sz="2800" b="1" dirty="0"/>
              <a:t>for Winners is</a:t>
            </a:r>
            <a:br>
              <a:rPr lang="en-US" sz="2800" b="1" dirty="0"/>
            </a:br>
            <a:r>
              <a:rPr lang="en-US" sz="2800" b="1" dirty="0"/>
              <a:t>5.7 – 5.8 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34800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414198-D772-6CFE-A7A1-B540BEA32A8E}"/>
              </a:ext>
            </a:extLst>
          </p:cNvPr>
          <p:cNvSpPr/>
          <p:nvPr/>
        </p:nvSpPr>
        <p:spPr>
          <a:xfrm>
            <a:off x="3968457" y="117707"/>
            <a:ext cx="8127362" cy="6622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ph of blue bars&#10;&#10;Description automatically generated">
            <a:extLst>
              <a:ext uri="{FF2B5EF4-FFF2-40B4-BE49-F238E27FC236}">
                <a16:creationId xmlns:a16="http://schemas.microsoft.com/office/drawing/2014/main" id="{7EF0DCC7-7E0A-28EE-A474-6EAE3864F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938" y="295774"/>
            <a:ext cx="7772400" cy="62664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1989C6-6374-EB24-77CF-77460C72F19F}"/>
              </a:ext>
            </a:extLst>
          </p:cNvPr>
          <p:cNvSpPr txBox="1"/>
          <p:nvPr/>
        </p:nvSpPr>
        <p:spPr>
          <a:xfrm>
            <a:off x="656495" y="1725106"/>
            <a:ext cx="261770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Optimal </a:t>
            </a:r>
          </a:p>
          <a:p>
            <a:pPr algn="ctr"/>
            <a:r>
              <a:rPr lang="en-US" sz="2800" b="1" dirty="0"/>
              <a:t>Weight </a:t>
            </a:r>
          </a:p>
          <a:p>
            <a:pPr algn="ctr"/>
            <a:r>
              <a:rPr lang="en-US" sz="2800" b="1" dirty="0"/>
              <a:t>for Winners is </a:t>
            </a:r>
          </a:p>
          <a:p>
            <a:pPr algn="ctr"/>
            <a:r>
              <a:rPr lang="en-US" sz="2800" b="1" dirty="0"/>
              <a:t>~145 </a:t>
            </a:r>
            <a:r>
              <a:rPr lang="en-US" sz="2800" b="1" dirty="0" err="1"/>
              <a:t>lbs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0791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414198-D772-6CFE-A7A1-B540BEA32A8E}"/>
              </a:ext>
            </a:extLst>
          </p:cNvPr>
          <p:cNvSpPr/>
          <p:nvPr/>
        </p:nvSpPr>
        <p:spPr>
          <a:xfrm>
            <a:off x="734362" y="1626079"/>
            <a:ext cx="10895703" cy="3605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graph of a tour length&#10;&#10;Description automatically generated">
            <a:extLst>
              <a:ext uri="{FF2B5EF4-FFF2-40B4-BE49-F238E27FC236}">
                <a16:creationId xmlns:a16="http://schemas.microsoft.com/office/drawing/2014/main" id="{D8248756-9458-C483-B026-EAACC6BD8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65" y="1871592"/>
            <a:ext cx="10583495" cy="311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0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4A2DE9-532D-BCCD-20C4-BF82C522158D}"/>
              </a:ext>
            </a:extLst>
          </p:cNvPr>
          <p:cNvSpPr/>
          <p:nvPr/>
        </p:nvSpPr>
        <p:spPr>
          <a:xfrm>
            <a:off x="2729949" y="2169381"/>
            <a:ext cx="6732103" cy="4589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DDCF5F-08E7-210F-D852-CD7BBED9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51845"/>
            <a:ext cx="8991600" cy="1645920"/>
          </a:xfrm>
        </p:spPr>
        <p:txBody>
          <a:bodyPr>
            <a:normAutofit/>
          </a:bodyPr>
          <a:lstStyle/>
          <a:p>
            <a:r>
              <a:rPr lang="en-US" dirty="0"/>
              <a:t>Demographic Analysis</a:t>
            </a:r>
          </a:p>
        </p:txBody>
      </p:sp>
      <p:pic>
        <p:nvPicPr>
          <p:cNvPr id="9218" name="Picture 2" descr="Tour de France 2023: Stage 4 Preview - Another Exciting Sprint FInish">
            <a:extLst>
              <a:ext uri="{FF2B5EF4-FFF2-40B4-BE49-F238E27FC236}">
                <a16:creationId xmlns:a16="http://schemas.microsoft.com/office/drawing/2014/main" id="{C018E325-B7FF-A5BB-14F4-C43A01A84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369" y="2328131"/>
            <a:ext cx="6461262" cy="430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70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414198-D772-6CFE-A7A1-B540BEA32A8E}"/>
              </a:ext>
            </a:extLst>
          </p:cNvPr>
          <p:cNvSpPr/>
          <p:nvPr/>
        </p:nvSpPr>
        <p:spPr>
          <a:xfrm>
            <a:off x="2354242" y="109330"/>
            <a:ext cx="9727096" cy="6639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aph of a bar chart&#10;&#10;Description automatically generated with medium confidence">
            <a:extLst>
              <a:ext uri="{FF2B5EF4-FFF2-40B4-BE49-F238E27FC236}">
                <a16:creationId xmlns:a16="http://schemas.microsoft.com/office/drawing/2014/main" id="{700C29EF-374A-E176-A9CF-219E2223C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102" y="278328"/>
            <a:ext cx="9361376" cy="63013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43E641-9F5E-F80D-2298-2A6A46658EEB}"/>
              </a:ext>
            </a:extLst>
          </p:cNvPr>
          <p:cNvSpPr txBox="1"/>
          <p:nvPr/>
        </p:nvSpPr>
        <p:spPr>
          <a:xfrm>
            <a:off x="320485" y="2092751"/>
            <a:ext cx="194232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Age </a:t>
            </a:r>
          </a:p>
          <a:p>
            <a:pPr algn="ctr"/>
            <a:r>
              <a:rPr lang="en-US" sz="2800" b="1" dirty="0"/>
              <a:t>with the </a:t>
            </a:r>
          </a:p>
          <a:p>
            <a:pPr algn="ctr"/>
            <a:r>
              <a:rPr lang="en-US" sz="2800" b="1" dirty="0"/>
              <a:t>Most Tour </a:t>
            </a:r>
          </a:p>
          <a:p>
            <a:pPr algn="ctr"/>
            <a:r>
              <a:rPr lang="en-US" sz="2800" b="1" dirty="0"/>
              <a:t>Wins is </a:t>
            </a:r>
          </a:p>
          <a:p>
            <a:pPr algn="ctr"/>
            <a:r>
              <a:rPr lang="en-US" sz="2800" b="1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899949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414198-D772-6CFE-A7A1-B540BEA32A8E}"/>
              </a:ext>
            </a:extLst>
          </p:cNvPr>
          <p:cNvSpPr/>
          <p:nvPr/>
        </p:nvSpPr>
        <p:spPr>
          <a:xfrm>
            <a:off x="2902226" y="265043"/>
            <a:ext cx="6348293" cy="6312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C48094C0-9553-58C7-B6F4-2E2E869F5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297" y="446698"/>
            <a:ext cx="5979405" cy="596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2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638FD-4D11-0713-010F-065A56ACE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63680211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{F9AF5BAE-B94F-D843-9583-630DADE3E33C}tf10001120</Template>
  <TotalTime>1505</TotalTime>
  <Words>192</Words>
  <Application>Microsoft Macintosh PowerPoint</Application>
  <PresentationFormat>Widescreen</PresentationFormat>
  <Paragraphs>58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-apple-system</vt:lpstr>
      <vt:lpstr>Arial</vt:lpstr>
      <vt:lpstr>Calibri</vt:lpstr>
      <vt:lpstr>Gill Sans MT</vt:lpstr>
      <vt:lpstr>Parcel</vt:lpstr>
      <vt:lpstr>Unlocking the secrets of Tour De France Winners</vt:lpstr>
      <vt:lpstr>What is the Tour de France?</vt:lpstr>
      <vt:lpstr>What physical and demographic attributes are most optimal for a rider winning the Tour de France?</vt:lpstr>
      <vt:lpstr>Recommendations</vt:lpstr>
      <vt:lpstr>Rider Profile Analysis</vt:lpstr>
      <vt:lpstr>PowerPoint Presentation</vt:lpstr>
      <vt:lpstr>PowerPoint Presentation</vt:lpstr>
      <vt:lpstr>PowerPoint Presentation</vt:lpstr>
      <vt:lpstr>Demographic Analysis</vt:lpstr>
      <vt:lpstr>PowerPoint Presentation</vt:lpstr>
      <vt:lpstr>PowerPoint Presentation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Unlocking the secrets of Tour De France Winners</dc:title>
  <dc:creator>Dean, Maxwell Turner</dc:creator>
  <cp:lastModifiedBy>Dean, Maxwell Turner</cp:lastModifiedBy>
  <cp:revision>14</cp:revision>
  <dcterms:created xsi:type="dcterms:W3CDTF">2024-02-27T19:03:17Z</dcterms:created>
  <dcterms:modified xsi:type="dcterms:W3CDTF">2024-05-07T03:46:39Z</dcterms:modified>
</cp:coreProperties>
</file>