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Fira Sans Extra Condensed Medium"/>
      <p:regular r:id="rId29"/>
      <p:bold r:id="rId30"/>
      <p:italic r:id="rId31"/>
      <p:boldItalic r:id="rId32"/>
    </p:embeddedFont>
    <p:embeddedFont>
      <p:font typeface="Abel"/>
      <p:regular r:id="rId33"/>
    </p:embeddedFont>
    <p:embeddedFont>
      <p:font typeface="Open Sans SemiBold"/>
      <p:regular r:id="rId34"/>
      <p:bold r:id="rId35"/>
      <p:italic r:id="rId36"/>
      <p:boldItalic r:id="rId37"/>
    </p:embeddedFont>
    <p:embeddedFont>
      <p:font typeface="Open Sans Light"/>
      <p:regular r:id="rId38"/>
      <p:bold r:id="rId39"/>
      <p:italic r:id="rId40"/>
      <p:boldItalic r:id="rId41"/>
    </p:embeddedFont>
    <p:embeddedFont>
      <p:font typeface="Open Sans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8D646E-0E40-4F9F-B402-4208F43495BB}">
  <a:tblStyle styleId="{848D646E-0E40-4F9F-B402-4208F43495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Light-italic.fntdata"/><Relationship Id="rId20" Type="http://schemas.openxmlformats.org/officeDocument/2006/relationships/slide" Target="slides/slide14.xml"/><Relationship Id="rId42" Type="http://schemas.openxmlformats.org/officeDocument/2006/relationships/font" Target="fonts/OpenSans-regular.fntdata"/><Relationship Id="rId41" Type="http://schemas.openxmlformats.org/officeDocument/2006/relationships/font" Target="fonts/OpenSansLight-boldItalic.fntdata"/><Relationship Id="rId22" Type="http://schemas.openxmlformats.org/officeDocument/2006/relationships/slide" Target="slides/slide16.xml"/><Relationship Id="rId44" Type="http://schemas.openxmlformats.org/officeDocument/2006/relationships/font" Target="fonts/OpenSans-italic.fntdata"/><Relationship Id="rId21" Type="http://schemas.openxmlformats.org/officeDocument/2006/relationships/slide" Target="slides/slide15.xml"/><Relationship Id="rId43" Type="http://schemas.openxmlformats.org/officeDocument/2006/relationships/font" Target="fonts/OpenSans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FiraSansExtraCondensedMedium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FiraSansExtraCondensedMedium-italic.fntdata"/><Relationship Id="rId30" Type="http://schemas.openxmlformats.org/officeDocument/2006/relationships/font" Target="fonts/FiraSansExtraCondensedMedium-bold.fntdata"/><Relationship Id="rId11" Type="http://schemas.openxmlformats.org/officeDocument/2006/relationships/slide" Target="slides/slide5.xml"/><Relationship Id="rId33" Type="http://schemas.openxmlformats.org/officeDocument/2006/relationships/font" Target="fonts/Abel-regular.fntdata"/><Relationship Id="rId10" Type="http://schemas.openxmlformats.org/officeDocument/2006/relationships/slide" Target="slides/slide4.xml"/><Relationship Id="rId32" Type="http://schemas.openxmlformats.org/officeDocument/2006/relationships/font" Target="fonts/FiraSansExtraCondensedMedium-boldItalic.fntdata"/><Relationship Id="rId13" Type="http://schemas.openxmlformats.org/officeDocument/2006/relationships/slide" Target="slides/slide7.xml"/><Relationship Id="rId35" Type="http://schemas.openxmlformats.org/officeDocument/2006/relationships/font" Target="fonts/OpenSansSemiBold-bold.fntdata"/><Relationship Id="rId12" Type="http://schemas.openxmlformats.org/officeDocument/2006/relationships/slide" Target="slides/slide6.xml"/><Relationship Id="rId34" Type="http://schemas.openxmlformats.org/officeDocument/2006/relationships/font" Target="fonts/OpenSansSemiBold-regular.fntdata"/><Relationship Id="rId15" Type="http://schemas.openxmlformats.org/officeDocument/2006/relationships/slide" Target="slides/slide9.xml"/><Relationship Id="rId37" Type="http://schemas.openxmlformats.org/officeDocument/2006/relationships/font" Target="fonts/OpenSansSemiBold-boldItalic.fntdata"/><Relationship Id="rId14" Type="http://schemas.openxmlformats.org/officeDocument/2006/relationships/slide" Target="slides/slide8.xml"/><Relationship Id="rId36" Type="http://schemas.openxmlformats.org/officeDocument/2006/relationships/font" Target="fonts/OpenSansSemiBold-italic.fntdata"/><Relationship Id="rId17" Type="http://schemas.openxmlformats.org/officeDocument/2006/relationships/slide" Target="slides/slide11.xml"/><Relationship Id="rId39" Type="http://schemas.openxmlformats.org/officeDocument/2006/relationships/font" Target="fonts/OpenSansLight-bold.fntdata"/><Relationship Id="rId16" Type="http://schemas.openxmlformats.org/officeDocument/2006/relationships/slide" Target="slides/slide10.xml"/><Relationship Id="rId38" Type="http://schemas.openxmlformats.org/officeDocument/2006/relationships/font" Target="fonts/OpenSansLight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1f45587f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61f45587f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f8e36e4ff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f8e36e4ff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cf76e8cc86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cf76e8cc8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f8e36e4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cf8e36e4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f8e36e4f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f8e36e4f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f8e36e4f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cf8e36e4f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cfc0dde9db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cfc0dde9db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cf8e36e4f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cf8e36e4f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cf8e36e4ff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cf8e36e4ff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cf8e36e4f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cf8e36e4f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cf8e36e4ff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cf8e36e4ff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cf8e36e4ff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cf8e36e4ff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cf8e36e4f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cf8e36e4f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cf8e36e4ff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cf8e36e4ff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cf8e36e4f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cf8e36e4f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City-Specific Application:</a:t>
            </a:r>
            <a:endParaRPr sz="1200">
              <a:solidFill>
                <a:srgbClr val="2E1B1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1B11"/>
              </a:buClr>
              <a:buSzPts val="1200"/>
              <a:buFont typeface="Roboto"/>
              <a:buChar char="●"/>
            </a:pPr>
            <a:r>
              <a:rPr b="1"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Asheville</a:t>
            </a:r>
            <a:r>
              <a:rPr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: ETS for its strong seasonal trends.</a:t>
            </a:r>
            <a:endParaRPr sz="1200">
              <a:solidFill>
                <a:srgbClr val="2E1B1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1B11"/>
              </a:buClr>
              <a:buSzPts val="1200"/>
              <a:buFont typeface="Roboto"/>
              <a:buChar char="●"/>
            </a:pPr>
            <a:r>
              <a:rPr b="1"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Denver</a:t>
            </a:r>
            <a:r>
              <a:rPr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: ARIMA for adjusting to its more nuanced patterns.</a:t>
            </a:r>
            <a:endParaRPr sz="1200">
              <a:solidFill>
                <a:srgbClr val="2E1B1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E1B11"/>
              </a:buClr>
              <a:buSzPts val="1200"/>
              <a:buFont typeface="Roboto"/>
              <a:buChar char="●"/>
            </a:pPr>
            <a:r>
              <a:rPr b="1"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Hawaii</a:t>
            </a:r>
            <a:r>
              <a:rPr lang="en" sz="1200">
                <a:solidFill>
                  <a:srgbClr val="2E1B11"/>
                </a:solidFill>
                <a:latin typeface="Roboto"/>
                <a:ea typeface="Roboto"/>
                <a:cs typeface="Roboto"/>
                <a:sym typeface="Roboto"/>
              </a:rPr>
              <a:t>: Combination of ETS and ARIMA, optimizing for its unique seasonal shifts.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cf8e36e4f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cf8e36e4f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cf8e36e4f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cf8e36e4f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cf8e36e4ff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cf8e36e4ff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 rot="-3600118">
            <a:off x="1682245" y="1771522"/>
            <a:ext cx="2374941" cy="205410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3843900" y="-7875"/>
            <a:ext cx="5300100" cy="5143500"/>
          </a:xfrm>
          <a:prstGeom prst="snip1Rect">
            <a:avLst>
              <a:gd fmla="val 22859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201" r="15736" t="35073"/>
          <a:stretch/>
        </p:blipFill>
        <p:spPr>
          <a:xfrm>
            <a:off x="0" y="1819275"/>
            <a:ext cx="7686677" cy="333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ctrTitle"/>
          </p:nvPr>
        </p:nvSpPr>
        <p:spPr>
          <a:xfrm>
            <a:off x="4391781" y="482025"/>
            <a:ext cx="3961200" cy="17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885921" y="2006250"/>
            <a:ext cx="2402100" cy="71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1408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200">
                <a:solidFill>
                  <a:srgbClr val="000000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5970250" y="263551"/>
            <a:ext cx="3351902" cy="4696331"/>
            <a:chOff x="5913100" y="263551"/>
            <a:chExt cx="3351902" cy="4696331"/>
          </a:xfrm>
        </p:grpSpPr>
        <p:sp>
          <p:nvSpPr>
            <p:cNvPr id="16" name="Google Shape;16;p3"/>
            <p:cNvSpPr/>
            <p:nvPr/>
          </p:nvSpPr>
          <p:spPr>
            <a:xfrm rot="5400000">
              <a:off x="4779863" y="1396789"/>
              <a:ext cx="4694800" cy="2428325"/>
            </a:xfrm>
            <a:prstGeom prst="flowChartPreparation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7131402" y="265183"/>
              <a:ext cx="2133600" cy="4694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p3"/>
          <p:cNvSpPr txBox="1"/>
          <p:nvPr>
            <p:ph type="ctrTitle"/>
          </p:nvPr>
        </p:nvSpPr>
        <p:spPr>
          <a:xfrm>
            <a:off x="2275389" y="488400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2620689" y="903448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hasCustomPrompt="1" idx="2" type="title"/>
          </p:nvPr>
        </p:nvSpPr>
        <p:spPr>
          <a:xfrm>
            <a:off x="5455900" y="693225"/>
            <a:ext cx="1160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/>
          <p:nvPr>
            <p:ph idx="3" type="ctrTitle"/>
          </p:nvPr>
        </p:nvSpPr>
        <p:spPr>
          <a:xfrm>
            <a:off x="2275389" y="1527850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4" type="subTitle"/>
          </p:nvPr>
        </p:nvSpPr>
        <p:spPr>
          <a:xfrm>
            <a:off x="2550489" y="1941008"/>
            <a:ext cx="197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hasCustomPrompt="1" idx="5" type="title"/>
          </p:nvPr>
        </p:nvSpPr>
        <p:spPr>
          <a:xfrm>
            <a:off x="5455900" y="1765951"/>
            <a:ext cx="1160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6" type="ctrTitle"/>
          </p:nvPr>
        </p:nvSpPr>
        <p:spPr>
          <a:xfrm>
            <a:off x="2275389" y="3626109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hasCustomPrompt="1" idx="7" type="title"/>
          </p:nvPr>
        </p:nvSpPr>
        <p:spPr>
          <a:xfrm>
            <a:off x="5455900" y="2787361"/>
            <a:ext cx="1160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/>
          <p:nvPr>
            <p:ph idx="8" type="ctrTitle"/>
          </p:nvPr>
        </p:nvSpPr>
        <p:spPr>
          <a:xfrm>
            <a:off x="2275389" y="2587407"/>
            <a:ext cx="22518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hasCustomPrompt="1" idx="9" type="title"/>
          </p:nvPr>
        </p:nvSpPr>
        <p:spPr>
          <a:xfrm>
            <a:off x="5455900" y="3808750"/>
            <a:ext cx="11604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/>
          <p:nvPr>
            <p:ph idx="13" type="subTitle"/>
          </p:nvPr>
        </p:nvSpPr>
        <p:spPr>
          <a:xfrm>
            <a:off x="2620689" y="4038707"/>
            <a:ext cx="19065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4" type="subTitle"/>
          </p:nvPr>
        </p:nvSpPr>
        <p:spPr>
          <a:xfrm>
            <a:off x="2550489" y="2999477"/>
            <a:ext cx="19767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5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ctrTitle"/>
          </p:nvPr>
        </p:nvSpPr>
        <p:spPr>
          <a:xfrm>
            <a:off x="614078" y="1573299"/>
            <a:ext cx="3867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subTitle"/>
          </p:nvPr>
        </p:nvSpPr>
        <p:spPr>
          <a:xfrm>
            <a:off x="614075" y="2314225"/>
            <a:ext cx="31953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/>
          <p:nvPr/>
        </p:nvSpPr>
        <p:spPr>
          <a:xfrm flipH="1">
            <a:off x="4321500" y="2430600"/>
            <a:ext cx="4822500" cy="2762100"/>
          </a:xfrm>
          <a:prstGeom prst="snip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2" type="ctrTitle"/>
          </p:nvPr>
        </p:nvSpPr>
        <p:spPr>
          <a:xfrm>
            <a:off x="5319032" y="1167374"/>
            <a:ext cx="22635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40" name="Google Shape;40;p6"/>
          <p:cNvSpPr txBox="1"/>
          <p:nvPr>
            <p:ph idx="1" type="subTitle"/>
          </p:nvPr>
        </p:nvSpPr>
        <p:spPr>
          <a:xfrm>
            <a:off x="5319033" y="1702945"/>
            <a:ext cx="18813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3" type="ctrTitle"/>
          </p:nvPr>
        </p:nvSpPr>
        <p:spPr>
          <a:xfrm>
            <a:off x="1563221" y="3127282"/>
            <a:ext cx="22635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42" name="Google Shape;42;p6"/>
          <p:cNvSpPr txBox="1"/>
          <p:nvPr>
            <p:ph idx="4" type="subTitle"/>
          </p:nvPr>
        </p:nvSpPr>
        <p:spPr>
          <a:xfrm>
            <a:off x="1945321" y="3663184"/>
            <a:ext cx="18813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5" name="Google Shape;45;p7"/>
          <p:cNvSpPr/>
          <p:nvPr/>
        </p:nvSpPr>
        <p:spPr>
          <a:xfrm>
            <a:off x="-1774550" y="3619350"/>
            <a:ext cx="5300100" cy="2762100"/>
          </a:xfrm>
          <a:prstGeom prst="snip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 rot="5400000">
            <a:off x="3056930" y="1749400"/>
            <a:ext cx="3043875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/>
          <p:cNvSpPr/>
          <p:nvPr/>
        </p:nvSpPr>
        <p:spPr>
          <a:xfrm rot="5400000">
            <a:off x="6238638" y="203500"/>
            <a:ext cx="4230650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9"/>
          <p:cNvSpPr/>
          <p:nvPr/>
        </p:nvSpPr>
        <p:spPr>
          <a:xfrm rot="5400000">
            <a:off x="-1451700" y="2830175"/>
            <a:ext cx="4230650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865200" y="2807050"/>
            <a:ext cx="18180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2" type="subTitle"/>
          </p:nvPr>
        </p:nvSpPr>
        <p:spPr>
          <a:xfrm>
            <a:off x="3669867" y="2807050"/>
            <a:ext cx="18180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type="ctrTitle"/>
          </p:nvPr>
        </p:nvSpPr>
        <p:spPr>
          <a:xfrm>
            <a:off x="471467" y="2544536"/>
            <a:ext cx="2619300" cy="384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3" type="ctrTitle"/>
          </p:nvPr>
        </p:nvSpPr>
        <p:spPr>
          <a:xfrm>
            <a:off x="3269217" y="2544536"/>
            <a:ext cx="2619300" cy="384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4" type="subTitle"/>
          </p:nvPr>
        </p:nvSpPr>
        <p:spPr>
          <a:xfrm>
            <a:off x="6460750" y="2807050"/>
            <a:ext cx="18180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5" type="ctrTitle"/>
          </p:nvPr>
        </p:nvSpPr>
        <p:spPr>
          <a:xfrm>
            <a:off x="6066967" y="2544536"/>
            <a:ext cx="2619300" cy="384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6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/>
          <p:nvPr/>
        </p:nvSpPr>
        <p:spPr>
          <a:xfrm>
            <a:off x="5179831" y="-673306"/>
            <a:ext cx="4430900" cy="25806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0"/>
          <p:cNvSpPr txBox="1"/>
          <p:nvPr>
            <p:ph idx="1" type="subTitle"/>
          </p:nvPr>
        </p:nvSpPr>
        <p:spPr>
          <a:xfrm>
            <a:off x="4767706" y="641536"/>
            <a:ext cx="3156000" cy="6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62" name="Google Shape;62;p10"/>
          <p:cNvSpPr txBox="1"/>
          <p:nvPr>
            <p:ph idx="2" type="subTitle"/>
          </p:nvPr>
        </p:nvSpPr>
        <p:spPr>
          <a:xfrm>
            <a:off x="6102706" y="1461846"/>
            <a:ext cx="1821000" cy="2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5" name="Google Shape;65;p11"/>
          <p:cNvSpPr/>
          <p:nvPr/>
        </p:nvSpPr>
        <p:spPr>
          <a:xfrm>
            <a:off x="-219925" y="1675225"/>
            <a:ext cx="6757200" cy="3498900"/>
          </a:xfrm>
          <a:prstGeom prst="snip2SameRect">
            <a:avLst>
              <a:gd fmla="val 16667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 flipH="1">
            <a:off x="6019850" y="1827800"/>
            <a:ext cx="3153000" cy="3315600"/>
          </a:xfrm>
          <a:prstGeom prst="snip1Rect">
            <a:avLst>
              <a:gd fmla="val 29781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2"/>
          <p:cNvSpPr txBox="1"/>
          <p:nvPr>
            <p:ph type="ctrTitle"/>
          </p:nvPr>
        </p:nvSpPr>
        <p:spPr>
          <a:xfrm>
            <a:off x="447276" y="1922650"/>
            <a:ext cx="28353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69" name="Google Shape;69;p12"/>
          <p:cNvSpPr txBox="1"/>
          <p:nvPr>
            <p:ph idx="1" type="subTitle"/>
          </p:nvPr>
        </p:nvSpPr>
        <p:spPr>
          <a:xfrm>
            <a:off x="803424" y="2200325"/>
            <a:ext cx="21228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2" type="ctrTitle"/>
          </p:nvPr>
        </p:nvSpPr>
        <p:spPr>
          <a:xfrm>
            <a:off x="3107750" y="1925425"/>
            <a:ext cx="29559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71" name="Google Shape;71;p12"/>
          <p:cNvSpPr txBox="1"/>
          <p:nvPr>
            <p:ph idx="3" type="subTitle"/>
          </p:nvPr>
        </p:nvSpPr>
        <p:spPr>
          <a:xfrm>
            <a:off x="3524674" y="2203100"/>
            <a:ext cx="21219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2"/>
          <p:cNvSpPr txBox="1"/>
          <p:nvPr>
            <p:ph idx="4" type="ctrTitle"/>
          </p:nvPr>
        </p:nvSpPr>
        <p:spPr>
          <a:xfrm>
            <a:off x="5828576" y="1922650"/>
            <a:ext cx="29559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73" name="Google Shape;73;p12"/>
          <p:cNvSpPr txBox="1"/>
          <p:nvPr>
            <p:ph idx="5" type="subTitle"/>
          </p:nvPr>
        </p:nvSpPr>
        <p:spPr>
          <a:xfrm>
            <a:off x="6245924" y="2200325"/>
            <a:ext cx="21210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p12"/>
          <p:cNvSpPr txBox="1"/>
          <p:nvPr>
            <p:ph idx="6" type="ctrTitle"/>
          </p:nvPr>
        </p:nvSpPr>
        <p:spPr>
          <a:xfrm>
            <a:off x="448575" y="3405950"/>
            <a:ext cx="28341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75" name="Google Shape;75;p12"/>
          <p:cNvSpPr txBox="1"/>
          <p:nvPr>
            <p:ph idx="7" type="subTitle"/>
          </p:nvPr>
        </p:nvSpPr>
        <p:spPr>
          <a:xfrm>
            <a:off x="804204" y="3912224"/>
            <a:ext cx="21228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8" type="ctrTitle"/>
          </p:nvPr>
        </p:nvSpPr>
        <p:spPr>
          <a:xfrm>
            <a:off x="3150490" y="3408725"/>
            <a:ext cx="28719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77" name="Google Shape;77;p12"/>
          <p:cNvSpPr txBox="1"/>
          <p:nvPr>
            <p:ph idx="9" type="subTitle"/>
          </p:nvPr>
        </p:nvSpPr>
        <p:spPr>
          <a:xfrm>
            <a:off x="3525453" y="3914999"/>
            <a:ext cx="21219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3" type="ctrTitle"/>
          </p:nvPr>
        </p:nvSpPr>
        <p:spPr>
          <a:xfrm>
            <a:off x="5871263" y="3405950"/>
            <a:ext cx="28719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79" name="Google Shape;79;p12"/>
          <p:cNvSpPr txBox="1"/>
          <p:nvPr>
            <p:ph idx="14" type="subTitle"/>
          </p:nvPr>
        </p:nvSpPr>
        <p:spPr>
          <a:xfrm>
            <a:off x="6246703" y="3912224"/>
            <a:ext cx="2121000" cy="11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5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CUSTOM_5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497603" y="2777170"/>
            <a:ext cx="3932700" cy="20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9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ctrTitle"/>
          </p:nvPr>
        </p:nvSpPr>
        <p:spPr>
          <a:xfrm>
            <a:off x="1239710" y="1313050"/>
            <a:ext cx="13656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85" name="Google Shape;85;p14"/>
          <p:cNvSpPr txBox="1"/>
          <p:nvPr>
            <p:ph idx="1" type="subTitle"/>
          </p:nvPr>
        </p:nvSpPr>
        <p:spPr>
          <a:xfrm>
            <a:off x="724100" y="1869623"/>
            <a:ext cx="1881300" cy="7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2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3" type="ctrTitle"/>
          </p:nvPr>
        </p:nvSpPr>
        <p:spPr>
          <a:xfrm>
            <a:off x="1239710" y="3068990"/>
            <a:ext cx="13656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88" name="Google Shape;88;p14"/>
          <p:cNvSpPr txBox="1"/>
          <p:nvPr>
            <p:ph idx="4" type="subTitle"/>
          </p:nvPr>
        </p:nvSpPr>
        <p:spPr>
          <a:xfrm>
            <a:off x="724100" y="3618696"/>
            <a:ext cx="1881300" cy="7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5" type="ctrTitle"/>
          </p:nvPr>
        </p:nvSpPr>
        <p:spPr>
          <a:xfrm>
            <a:off x="6526492" y="1313050"/>
            <a:ext cx="13656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90" name="Google Shape;90;p14"/>
          <p:cNvSpPr txBox="1"/>
          <p:nvPr>
            <p:ph idx="6" type="subTitle"/>
          </p:nvPr>
        </p:nvSpPr>
        <p:spPr>
          <a:xfrm>
            <a:off x="6526492" y="1869623"/>
            <a:ext cx="1881300" cy="7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7" type="ctrTitle"/>
          </p:nvPr>
        </p:nvSpPr>
        <p:spPr>
          <a:xfrm>
            <a:off x="6526492" y="3068990"/>
            <a:ext cx="13656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9pPr>
          </a:lstStyle>
          <a:p/>
        </p:txBody>
      </p:sp>
      <p:sp>
        <p:nvSpPr>
          <p:cNvPr id="92" name="Google Shape;92;p14"/>
          <p:cNvSpPr txBox="1"/>
          <p:nvPr>
            <p:ph idx="8" type="subTitle"/>
          </p:nvPr>
        </p:nvSpPr>
        <p:spPr>
          <a:xfrm>
            <a:off x="6526492" y="3618696"/>
            <a:ext cx="1881300" cy="7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3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474000" y="938800"/>
            <a:ext cx="8196000" cy="3819600"/>
          </a:xfrm>
          <a:prstGeom prst="snip1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5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3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/>
          <p:nvPr/>
        </p:nvSpPr>
        <p:spPr>
          <a:xfrm flipH="1">
            <a:off x="474000" y="938800"/>
            <a:ext cx="8196000" cy="3819600"/>
          </a:xfrm>
          <a:prstGeom prst="snip1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3_1_1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01" name="Google Shape;101;p17"/>
          <p:cNvSpPr/>
          <p:nvPr/>
        </p:nvSpPr>
        <p:spPr>
          <a:xfrm flipH="1">
            <a:off x="4558700" y="1923975"/>
            <a:ext cx="4592700" cy="3253200"/>
          </a:xfrm>
          <a:prstGeom prst="snip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7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idx="1" type="subTitle"/>
          </p:nvPr>
        </p:nvSpPr>
        <p:spPr>
          <a:xfrm>
            <a:off x="878783" y="1949134"/>
            <a:ext cx="1968000" cy="111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2" type="subTitle"/>
          </p:nvPr>
        </p:nvSpPr>
        <p:spPr>
          <a:xfrm>
            <a:off x="3676965" y="1949140"/>
            <a:ext cx="1786200" cy="111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type="ctrTitle"/>
          </p:nvPr>
        </p:nvSpPr>
        <p:spPr>
          <a:xfrm>
            <a:off x="881601" y="3416350"/>
            <a:ext cx="14514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3" type="ctrTitle"/>
          </p:nvPr>
        </p:nvSpPr>
        <p:spPr>
          <a:xfrm>
            <a:off x="3684360" y="3416350"/>
            <a:ext cx="17889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7" name="Google Shape;107;p18"/>
          <p:cNvSpPr txBox="1"/>
          <p:nvPr>
            <p:ph idx="4" type="subTitle"/>
          </p:nvPr>
        </p:nvSpPr>
        <p:spPr>
          <a:xfrm>
            <a:off x="6472882" y="1949140"/>
            <a:ext cx="1786200" cy="111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8" name="Google Shape;108;p18"/>
          <p:cNvSpPr txBox="1"/>
          <p:nvPr>
            <p:ph idx="5" type="ctrTitle"/>
          </p:nvPr>
        </p:nvSpPr>
        <p:spPr>
          <a:xfrm>
            <a:off x="6487273" y="3416350"/>
            <a:ext cx="1818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b="0"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9" name="Google Shape;109;p18"/>
          <p:cNvSpPr txBox="1"/>
          <p:nvPr>
            <p:ph idx="6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8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 flipH="1">
            <a:off x="995600" y="2623275"/>
            <a:ext cx="8155800" cy="2553900"/>
          </a:xfrm>
          <a:prstGeom prst="snip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type="ctrTitle"/>
          </p:nvPr>
        </p:nvSpPr>
        <p:spPr>
          <a:xfrm>
            <a:off x="1747550" y="1275229"/>
            <a:ext cx="2263500" cy="447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1445923" y="1611300"/>
            <a:ext cx="2558400" cy="7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4" name="Google Shape;114;p19"/>
          <p:cNvSpPr txBox="1"/>
          <p:nvPr>
            <p:ph idx="2"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15" name="Google Shape;115;p19"/>
          <p:cNvSpPr txBox="1"/>
          <p:nvPr>
            <p:ph idx="3" type="ctrTitle"/>
          </p:nvPr>
        </p:nvSpPr>
        <p:spPr>
          <a:xfrm>
            <a:off x="1747558" y="2650566"/>
            <a:ext cx="2263500" cy="644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b="0"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idx="4" type="subTitle"/>
          </p:nvPr>
        </p:nvSpPr>
        <p:spPr>
          <a:xfrm>
            <a:off x="1623595" y="3183731"/>
            <a:ext cx="2380800" cy="7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3_1_1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0"/>
          <p:cNvGrpSpPr/>
          <p:nvPr/>
        </p:nvGrpSpPr>
        <p:grpSpPr>
          <a:xfrm>
            <a:off x="4390050" y="890013"/>
            <a:ext cx="5325450" cy="2189113"/>
            <a:chOff x="4390050" y="661413"/>
            <a:chExt cx="5325450" cy="2189113"/>
          </a:xfrm>
        </p:grpSpPr>
        <p:sp>
          <p:nvSpPr>
            <p:cNvPr id="119" name="Google Shape;119;p20"/>
            <p:cNvSpPr/>
            <p:nvPr/>
          </p:nvSpPr>
          <p:spPr>
            <a:xfrm>
              <a:off x="4390050" y="661413"/>
              <a:ext cx="3317068" cy="2189023"/>
            </a:xfrm>
            <a:prstGeom prst="flowChartPreparation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6053100" y="661425"/>
              <a:ext cx="3662400" cy="2189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0"/>
          <p:cNvSpPr/>
          <p:nvPr/>
        </p:nvSpPr>
        <p:spPr>
          <a:xfrm>
            <a:off x="-362925" y="1922925"/>
            <a:ext cx="3317068" cy="2189023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0"/>
          <p:cNvSpPr txBox="1"/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4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ctrTitle"/>
          </p:nvPr>
        </p:nvSpPr>
        <p:spPr>
          <a:xfrm>
            <a:off x="564500" y="-169579"/>
            <a:ext cx="3867300" cy="205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1" type="subTitle"/>
          </p:nvPr>
        </p:nvSpPr>
        <p:spPr>
          <a:xfrm>
            <a:off x="5234221" y="591825"/>
            <a:ext cx="2694900" cy="178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/>
        </p:nvSpPr>
        <p:spPr>
          <a:xfrm>
            <a:off x="4929425" y="3917896"/>
            <a:ext cx="30000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CREDITS: This presentation template was created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including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idx="1" type="body"/>
          </p:nvPr>
        </p:nvSpPr>
        <p:spPr>
          <a:xfrm>
            <a:off x="642050" y="1096575"/>
            <a:ext cx="4463400" cy="33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tamaran Light"/>
              <a:buChar char="⬣"/>
              <a:defRPr>
                <a:solidFill>
                  <a:srgbClr val="000000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Char char="○"/>
              <a:defRPr>
                <a:solidFill>
                  <a:srgbClr val="000000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Char char="■"/>
              <a:defRPr>
                <a:solidFill>
                  <a:srgbClr val="000000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Char char="●"/>
              <a:defRPr>
                <a:solidFill>
                  <a:srgbClr val="000000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AutoNum type="alphaLcPeriod"/>
              <a:defRPr>
                <a:solidFill>
                  <a:srgbClr val="000000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AutoNum type="romanLcPeriod"/>
              <a:defRPr>
                <a:solidFill>
                  <a:srgbClr val="000000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AutoNum type="arabicPeriod"/>
              <a:defRPr>
                <a:solidFill>
                  <a:srgbClr val="000000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tamaran Light"/>
              <a:buAutoNum type="alphaLcPeriod"/>
              <a:defRPr>
                <a:solidFill>
                  <a:srgbClr val="000000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Catamaran Light"/>
              <a:buAutoNum type="romanLcPeriod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type="ctrTitle"/>
          </p:nvPr>
        </p:nvSpPr>
        <p:spPr>
          <a:xfrm>
            <a:off x="610474" y="371750"/>
            <a:ext cx="43722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4" name="Google Shape;134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b="1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  <a:defRPr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8"/>
          <p:cNvPicPr preferRelativeResize="0"/>
          <p:nvPr/>
        </p:nvPicPr>
        <p:blipFill rotWithShape="1">
          <a:blip r:embed="rId3">
            <a:alphaModFix/>
          </a:blip>
          <a:srcRect b="0" l="-11920" r="11919" t="0"/>
          <a:stretch/>
        </p:blipFill>
        <p:spPr>
          <a:xfrm>
            <a:off x="-193150" y="1075050"/>
            <a:ext cx="6504324" cy="402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28"/>
          <p:cNvCxnSpPr/>
          <p:nvPr/>
        </p:nvCxnSpPr>
        <p:spPr>
          <a:xfrm>
            <a:off x="1190500" y="294925"/>
            <a:ext cx="0" cy="447600"/>
          </a:xfrm>
          <a:prstGeom prst="straightConnector1">
            <a:avLst/>
          </a:prstGeom>
          <a:noFill/>
          <a:ln cap="flat" cmpd="sng" w="19050">
            <a:solidFill>
              <a:srgbClr val="E4A79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8" name="Google Shape;148;p28"/>
          <p:cNvGrpSpPr/>
          <p:nvPr/>
        </p:nvGrpSpPr>
        <p:grpSpPr>
          <a:xfrm>
            <a:off x="2960450" y="2206550"/>
            <a:ext cx="367800" cy="688800"/>
            <a:chOff x="6130550" y="986425"/>
            <a:chExt cx="367800" cy="688800"/>
          </a:xfrm>
        </p:grpSpPr>
        <p:sp>
          <p:nvSpPr>
            <p:cNvPr id="149" name="Google Shape;149;p28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0" name="Google Shape;150;p28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1" name="Google Shape;151;p28"/>
          <p:cNvGrpSpPr/>
          <p:nvPr/>
        </p:nvGrpSpPr>
        <p:grpSpPr>
          <a:xfrm>
            <a:off x="5535175" y="2651000"/>
            <a:ext cx="367800" cy="688800"/>
            <a:chOff x="6130550" y="986425"/>
            <a:chExt cx="367800" cy="688800"/>
          </a:xfrm>
        </p:grpSpPr>
        <p:sp>
          <p:nvSpPr>
            <p:cNvPr id="152" name="Google Shape;152;p28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3" name="Google Shape;153;p28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4" name="Google Shape;154;p28"/>
          <p:cNvSpPr txBox="1"/>
          <p:nvPr/>
        </p:nvSpPr>
        <p:spPr>
          <a:xfrm>
            <a:off x="5588275" y="2668625"/>
            <a:ext cx="2364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4F4F4"/>
                </a:solidFill>
                <a:latin typeface="Abel"/>
                <a:ea typeface="Abel"/>
                <a:cs typeface="Abel"/>
                <a:sym typeface="Abel"/>
              </a:rPr>
              <a:t>1</a:t>
            </a:r>
            <a:endParaRPr b="1" sz="1200">
              <a:solidFill>
                <a:srgbClr val="F4F4F4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3026150" y="2290800"/>
            <a:ext cx="2364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4F4F4"/>
                </a:solidFill>
                <a:latin typeface="Abel"/>
                <a:ea typeface="Abel"/>
                <a:cs typeface="Abel"/>
                <a:sym typeface="Abel"/>
              </a:rPr>
              <a:t>2</a:t>
            </a:r>
            <a:endParaRPr b="1" sz="1200">
              <a:solidFill>
                <a:srgbClr val="F4F4F4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6600" y="-292400"/>
            <a:ext cx="6736850" cy="318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8"/>
          <p:cNvSpPr txBox="1"/>
          <p:nvPr/>
        </p:nvSpPr>
        <p:spPr>
          <a:xfrm>
            <a:off x="5188650" y="4589400"/>
            <a:ext cx="616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83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BAS 475: Time Series Analysis Project</a:t>
            </a:r>
            <a:endParaRPr sz="1200">
              <a:solidFill>
                <a:srgbClr val="1A183D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83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Max Dean, Evan Boneta, Paxton Pilgrim, Sanaz Hossain</a:t>
            </a:r>
            <a:endParaRPr sz="1200">
              <a:solidFill>
                <a:srgbClr val="1A183D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5485925" y="3272550"/>
            <a:ext cx="120900" cy="1209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9" name="Google Shape;159;p28"/>
          <p:cNvSpPr/>
          <p:nvPr/>
        </p:nvSpPr>
        <p:spPr>
          <a:xfrm>
            <a:off x="5579125" y="2704850"/>
            <a:ext cx="279900" cy="260100"/>
          </a:xfrm>
          <a:prstGeom prst="ellipse">
            <a:avLst/>
          </a:prstGeom>
          <a:noFill/>
          <a:ln cap="flat" cmpd="sng" w="9525">
            <a:solidFill>
              <a:srgbClr val="F4F4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2913575" y="2774438"/>
            <a:ext cx="120900" cy="1209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61" name="Google Shape;161;p28"/>
          <p:cNvGrpSpPr/>
          <p:nvPr/>
        </p:nvGrpSpPr>
        <p:grpSpPr>
          <a:xfrm>
            <a:off x="2592650" y="4107800"/>
            <a:ext cx="367800" cy="688800"/>
            <a:chOff x="6130550" y="986425"/>
            <a:chExt cx="367800" cy="688800"/>
          </a:xfrm>
        </p:grpSpPr>
        <p:sp>
          <p:nvSpPr>
            <p:cNvPr id="162" name="Google Shape;162;p28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3" name="Google Shape;163;p28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4" name="Google Shape;164;p28"/>
          <p:cNvSpPr/>
          <p:nvPr/>
        </p:nvSpPr>
        <p:spPr>
          <a:xfrm>
            <a:off x="2542875" y="4675688"/>
            <a:ext cx="120900" cy="1209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3004400" y="2260350"/>
            <a:ext cx="279900" cy="260100"/>
          </a:xfrm>
          <a:prstGeom prst="ellipse">
            <a:avLst/>
          </a:prstGeom>
          <a:noFill/>
          <a:ln cap="flat" cmpd="sng" w="9525">
            <a:solidFill>
              <a:srgbClr val="F4F4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2636600" y="4172950"/>
            <a:ext cx="279900" cy="260100"/>
          </a:xfrm>
          <a:prstGeom prst="ellipse">
            <a:avLst/>
          </a:prstGeom>
          <a:noFill/>
          <a:ln cap="flat" cmpd="sng" w="9525">
            <a:solidFill>
              <a:srgbClr val="F4F4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2658350" y="4119100"/>
            <a:ext cx="2364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4F4F4"/>
                </a:solidFill>
                <a:latin typeface="Abel"/>
                <a:ea typeface="Abel"/>
                <a:cs typeface="Abel"/>
                <a:sym typeface="Abel"/>
              </a:rPr>
              <a:t>3</a:t>
            </a:r>
            <a:endParaRPr b="1" sz="1100">
              <a:solidFill>
                <a:srgbClr val="F4F4F4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ctrTitle"/>
          </p:nvPr>
        </p:nvSpPr>
        <p:spPr>
          <a:xfrm>
            <a:off x="1108002" y="195720"/>
            <a:ext cx="2558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What is Vatiaion?</a:t>
            </a:r>
            <a:endParaRPr sz="2800"/>
          </a:p>
        </p:txBody>
      </p:sp>
      <p:sp>
        <p:nvSpPr>
          <p:cNvPr id="173" name="Google Shape;173;p29"/>
          <p:cNvSpPr txBox="1"/>
          <p:nvPr/>
        </p:nvSpPr>
        <p:spPr>
          <a:xfrm>
            <a:off x="1178725" y="987375"/>
            <a:ext cx="7049400" cy="3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VACATION RENTAL COMPANY WITH MAIN HUBS IN: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ASHEVILLE, NORTH CAROLINA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DENVER, COLORADO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HAWAII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DATA:</a:t>
            </a:r>
            <a:endParaRPr b="1"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Gathered around 1,300,000 total reviews from customer rental experience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○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~800,000 in Hawaii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○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~500,000 in Asheville &amp; Denver</a:t>
            </a:r>
            <a:b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Ranging from January 2009 - November 2022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ctrTitle"/>
          </p:nvPr>
        </p:nvSpPr>
        <p:spPr>
          <a:xfrm>
            <a:off x="614078" y="312074"/>
            <a:ext cx="3867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TASK</a:t>
            </a:r>
            <a:endParaRPr/>
          </a:p>
        </p:txBody>
      </p:sp>
      <p:sp>
        <p:nvSpPr>
          <p:cNvPr id="179" name="Google Shape;179;p30"/>
          <p:cNvSpPr txBox="1"/>
          <p:nvPr>
            <p:ph idx="1" type="subTitle"/>
          </p:nvPr>
        </p:nvSpPr>
        <p:spPr>
          <a:xfrm>
            <a:off x="614075" y="1469975"/>
            <a:ext cx="7697100" cy="23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Open Sans"/>
                <a:ea typeface="Open Sans"/>
                <a:cs typeface="Open Sans"/>
                <a:sym typeface="Open Sans"/>
              </a:rPr>
              <a:t>F</a:t>
            </a:r>
            <a:r>
              <a:rPr b="1" lang="en" sz="1800">
                <a:latin typeface="Open Sans"/>
                <a:ea typeface="Open Sans"/>
                <a:cs typeface="Open Sans"/>
                <a:sym typeface="Open Sans"/>
              </a:rPr>
              <a:t>orecast the number of monthly reviews</a:t>
            </a:r>
            <a:r>
              <a:rPr lang="en" sz="1800"/>
              <a:t> for the next year.</a:t>
            </a:r>
            <a:endParaRPr sz="1800"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December 2022 - November 2023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/>
            </a:b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Predicting the number of reviews will allow us to </a:t>
            </a:r>
            <a:r>
              <a:rPr b="1" lang="en" sz="1800">
                <a:latin typeface="Open Sans"/>
                <a:ea typeface="Open Sans"/>
                <a:cs typeface="Open Sans"/>
                <a:sym typeface="Open Sans"/>
              </a:rPr>
              <a:t>track</a:t>
            </a:r>
            <a:r>
              <a:rPr lang="en" sz="1800"/>
              <a:t> and </a:t>
            </a:r>
            <a:r>
              <a:rPr b="1" lang="en" sz="1800">
                <a:latin typeface="Open Sans"/>
                <a:ea typeface="Open Sans"/>
                <a:cs typeface="Open Sans"/>
                <a:sym typeface="Open Sans"/>
              </a:rPr>
              <a:t>anticipate</a:t>
            </a:r>
            <a:r>
              <a:rPr lang="en" sz="1800"/>
              <a:t> future customers' experiences, providing insights into the outlook for Vatiaion.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6325" y="47738"/>
            <a:ext cx="4080475" cy="253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6325" y="2580213"/>
            <a:ext cx="4080475" cy="25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/>
        </p:nvSpPr>
        <p:spPr>
          <a:xfrm>
            <a:off x="4596613" y="221650"/>
            <a:ext cx="32799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7" name="Google Shape;187;p31"/>
          <p:cNvSpPr txBox="1"/>
          <p:nvPr/>
        </p:nvSpPr>
        <p:spPr>
          <a:xfrm>
            <a:off x="4596613" y="2761675"/>
            <a:ext cx="31317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88" name="Google Shape;188;p31"/>
          <p:cNvPicPr preferRelativeResize="0"/>
          <p:nvPr/>
        </p:nvPicPr>
        <p:blipFill rotWithShape="1">
          <a:blip r:embed="rId5">
            <a:alphaModFix amt="49000"/>
          </a:blip>
          <a:srcRect b="0" l="-11920" r="11919" t="0"/>
          <a:stretch/>
        </p:blipFill>
        <p:spPr>
          <a:xfrm>
            <a:off x="-353087" y="1472750"/>
            <a:ext cx="3675725" cy="23197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31"/>
          <p:cNvGrpSpPr/>
          <p:nvPr/>
        </p:nvGrpSpPr>
        <p:grpSpPr>
          <a:xfrm>
            <a:off x="2908255" y="2433969"/>
            <a:ext cx="207807" cy="397300"/>
            <a:chOff x="6130550" y="986425"/>
            <a:chExt cx="367800" cy="688800"/>
          </a:xfrm>
        </p:grpSpPr>
        <p:sp>
          <p:nvSpPr>
            <p:cNvPr id="190" name="Google Shape;190;p31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91" name="Google Shape;191;p31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2" name="Google Shape;192;p31"/>
          <p:cNvSpPr/>
          <p:nvPr/>
        </p:nvSpPr>
        <p:spPr>
          <a:xfrm>
            <a:off x="2872584" y="2761679"/>
            <a:ext cx="68400" cy="696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3" name="Google Shape;193;p31"/>
          <p:cNvSpPr txBox="1"/>
          <p:nvPr>
            <p:ph type="ctrTitle"/>
          </p:nvPr>
        </p:nvSpPr>
        <p:spPr>
          <a:xfrm>
            <a:off x="1200050" y="1472750"/>
            <a:ext cx="2289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ASHEVILLE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5700" y="2585687"/>
            <a:ext cx="4065500" cy="2503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5700" y="58695"/>
            <a:ext cx="4065500" cy="251672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/>
        </p:nvSpPr>
        <p:spPr>
          <a:xfrm>
            <a:off x="4608975" y="192175"/>
            <a:ext cx="37896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1" name="Google Shape;201;p32"/>
          <p:cNvSpPr txBox="1"/>
          <p:nvPr/>
        </p:nvSpPr>
        <p:spPr>
          <a:xfrm>
            <a:off x="4554525" y="2773400"/>
            <a:ext cx="38985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02" name="Google Shape;202;p32"/>
          <p:cNvPicPr preferRelativeResize="0"/>
          <p:nvPr/>
        </p:nvPicPr>
        <p:blipFill rotWithShape="1">
          <a:blip r:embed="rId5">
            <a:alphaModFix amt="48000"/>
          </a:blip>
          <a:srcRect b="0" l="-11920" r="11919" t="0"/>
          <a:stretch/>
        </p:blipFill>
        <p:spPr>
          <a:xfrm>
            <a:off x="-174862" y="1698975"/>
            <a:ext cx="3470175" cy="235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32"/>
          <p:cNvGrpSpPr/>
          <p:nvPr/>
        </p:nvGrpSpPr>
        <p:grpSpPr>
          <a:xfrm>
            <a:off x="1507529" y="2369430"/>
            <a:ext cx="196221" cy="403981"/>
            <a:chOff x="6130550" y="986425"/>
            <a:chExt cx="367800" cy="688800"/>
          </a:xfrm>
        </p:grpSpPr>
        <p:sp>
          <p:nvSpPr>
            <p:cNvPr id="204" name="Google Shape;204;p32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5" name="Google Shape;205;p32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6" name="Google Shape;206;p32"/>
          <p:cNvSpPr/>
          <p:nvPr/>
        </p:nvSpPr>
        <p:spPr>
          <a:xfrm>
            <a:off x="1482632" y="2702617"/>
            <a:ext cx="64500" cy="708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7" name="Google Shape;207;p32"/>
          <p:cNvSpPr txBox="1"/>
          <p:nvPr>
            <p:ph idx="4294967295" type="ctrTitle"/>
          </p:nvPr>
        </p:nvSpPr>
        <p:spPr>
          <a:xfrm>
            <a:off x="1547127" y="1806925"/>
            <a:ext cx="16281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DENVER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4375" y="52400"/>
            <a:ext cx="4072197" cy="25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5613" y="2571750"/>
            <a:ext cx="4069724" cy="25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4674825" y="192200"/>
            <a:ext cx="34557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4641825" y="2730525"/>
            <a:ext cx="33573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7880400" y="3656225"/>
            <a:ext cx="1263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Linear Interpolation</a:t>
            </a:r>
            <a:endParaRPr sz="13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17" name="Google Shape;217;p33"/>
          <p:cNvCxnSpPr/>
          <p:nvPr/>
        </p:nvCxnSpPr>
        <p:spPr>
          <a:xfrm rot="10800000">
            <a:off x="7737150" y="3786525"/>
            <a:ext cx="2298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18" name="Google Shape;218;p33"/>
          <p:cNvPicPr preferRelativeResize="0"/>
          <p:nvPr/>
        </p:nvPicPr>
        <p:blipFill rotWithShape="1">
          <a:blip r:embed="rId5">
            <a:alphaModFix amt="49000"/>
          </a:blip>
          <a:srcRect b="0" l="-11920" r="11919" t="0"/>
          <a:stretch/>
        </p:blipFill>
        <p:spPr>
          <a:xfrm>
            <a:off x="-299827" y="1446775"/>
            <a:ext cx="3703924" cy="2249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33"/>
          <p:cNvGrpSpPr/>
          <p:nvPr/>
        </p:nvGrpSpPr>
        <p:grpSpPr>
          <a:xfrm>
            <a:off x="1286834" y="3149827"/>
            <a:ext cx="209462" cy="385315"/>
            <a:chOff x="6130550" y="986425"/>
            <a:chExt cx="367800" cy="688800"/>
          </a:xfrm>
        </p:grpSpPr>
        <p:sp>
          <p:nvSpPr>
            <p:cNvPr id="220" name="Google Shape;220;p33"/>
            <p:cNvSpPr/>
            <p:nvPr/>
          </p:nvSpPr>
          <p:spPr>
            <a:xfrm>
              <a:off x="6130550" y="986425"/>
              <a:ext cx="367800" cy="367800"/>
            </a:xfrm>
            <a:prstGeom prst="snip1Rect">
              <a:avLst>
                <a:gd fmla="val 16667" name="adj"/>
              </a:avLst>
            </a:prstGeom>
            <a:solidFill>
              <a:srgbClr val="1A18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21" name="Google Shape;221;p33"/>
            <p:cNvCxnSpPr/>
            <p:nvPr/>
          </p:nvCxnSpPr>
          <p:spPr>
            <a:xfrm>
              <a:off x="6140264" y="1130425"/>
              <a:ext cx="0" cy="544800"/>
            </a:xfrm>
            <a:prstGeom prst="straightConnector1">
              <a:avLst/>
            </a:prstGeom>
            <a:noFill/>
            <a:ln cap="flat" cmpd="sng" w="19050">
              <a:solidFill>
                <a:srgbClr val="1A183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2" name="Google Shape;222;p33"/>
          <p:cNvSpPr/>
          <p:nvPr/>
        </p:nvSpPr>
        <p:spPr>
          <a:xfrm>
            <a:off x="1258219" y="3467526"/>
            <a:ext cx="68700" cy="67800"/>
          </a:xfrm>
          <a:prstGeom prst="ellipse">
            <a:avLst/>
          </a:prstGeom>
          <a:solidFill>
            <a:srgbClr val="19173D"/>
          </a:solidFill>
          <a:ln cap="flat" cmpd="sng" w="9525">
            <a:solidFill>
              <a:srgbClr val="1917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3" name="Google Shape;223;p33"/>
          <p:cNvSpPr txBox="1"/>
          <p:nvPr>
            <p:ph idx="4294967295" type="ctrTitle"/>
          </p:nvPr>
        </p:nvSpPr>
        <p:spPr>
          <a:xfrm>
            <a:off x="1326927" y="2374575"/>
            <a:ext cx="14736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HAWAII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/>
        </p:nvSpPr>
        <p:spPr>
          <a:xfrm>
            <a:off x="1291650" y="2860425"/>
            <a:ext cx="656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HAWAII + DENVER + ASHVILLE</a:t>
            </a:r>
            <a:endParaRPr/>
          </a:p>
        </p:txBody>
      </p:sp>
      <p:sp>
        <p:nvSpPr>
          <p:cNvPr id="229" name="Google Shape;229;p34"/>
          <p:cNvSpPr txBox="1"/>
          <p:nvPr/>
        </p:nvSpPr>
        <p:spPr>
          <a:xfrm>
            <a:off x="1291650" y="1114625"/>
            <a:ext cx="6560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To find the overall total reviews we combined all the reviews from each state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ctrTitle"/>
          </p:nvPr>
        </p:nvSpPr>
        <p:spPr>
          <a:xfrm>
            <a:off x="610475" y="371750"/>
            <a:ext cx="53520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5"/>
          <p:cNvSpPr txBox="1"/>
          <p:nvPr/>
        </p:nvSpPr>
        <p:spPr>
          <a:xfrm>
            <a:off x="464100" y="165575"/>
            <a:ext cx="4967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TREND AND SEASONALITY</a:t>
            </a:r>
            <a:endParaRPr b="1" sz="28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ALL TOTAL REVIEWS </a:t>
            </a:r>
            <a:endParaRPr/>
          </a:p>
        </p:txBody>
      </p:sp>
      <p:pic>
        <p:nvPicPr>
          <p:cNvPr id="236" name="Google Shape;2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63" y="2498100"/>
            <a:ext cx="6109024" cy="2591399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7" name="Google Shape;23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5354" y="20600"/>
            <a:ext cx="3897070" cy="2424849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35"/>
          <p:cNvSpPr txBox="1"/>
          <p:nvPr/>
        </p:nvSpPr>
        <p:spPr>
          <a:xfrm>
            <a:off x="6421650" y="2538900"/>
            <a:ext cx="2403900" cy="25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Trend is increasing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Seasonality S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trength Multiplies 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b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b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b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Covid 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Irregularities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1762250" y="1477188"/>
            <a:ext cx="34908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Summer has the 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highest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reviews 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consistently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/>
        </p:nvSpPr>
        <p:spPr>
          <a:xfrm>
            <a:off x="591400" y="1162675"/>
            <a:ext cx="3250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ALL TOTAL REVIEWS</a:t>
            </a:r>
            <a:endParaRPr sz="2800"/>
          </a:p>
        </p:txBody>
      </p:sp>
      <p:pic>
        <p:nvPicPr>
          <p:cNvPr id="245" name="Google Shape;2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2275" y="2578375"/>
            <a:ext cx="4170600" cy="257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6"/>
          <p:cNvSpPr txBox="1"/>
          <p:nvPr>
            <p:ph idx="2" type="ctrTitle"/>
          </p:nvPr>
        </p:nvSpPr>
        <p:spPr>
          <a:xfrm>
            <a:off x="4530000" y="2997700"/>
            <a:ext cx="46998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7" name="Google Shape;2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2276" y="-10050"/>
            <a:ext cx="4170600" cy="258842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4641825" y="2730525"/>
            <a:ext cx="33573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4530000" y="193500"/>
            <a:ext cx="33573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r>
              <a:rPr lang="en" sz="1800" u="sng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800" u="sng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idx="2" type="ctrTitle"/>
          </p:nvPr>
        </p:nvSpPr>
        <p:spPr>
          <a:xfrm>
            <a:off x="166525" y="96200"/>
            <a:ext cx="4154700" cy="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WHAT MODEL WE USED</a:t>
            </a:r>
            <a:endParaRPr sz="2800"/>
          </a:p>
        </p:txBody>
      </p:sp>
      <p:sp>
        <p:nvSpPr>
          <p:cNvPr id="255" name="Google Shape;255;p37"/>
          <p:cNvSpPr txBox="1"/>
          <p:nvPr>
            <p:ph idx="3" type="ctrTitle"/>
          </p:nvPr>
        </p:nvSpPr>
        <p:spPr>
          <a:xfrm>
            <a:off x="87550" y="1450425"/>
            <a:ext cx="2832000" cy="112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ETS (E</a:t>
            </a:r>
            <a:r>
              <a:rPr lang="en"/>
              <a:t>xponential</a:t>
            </a:r>
            <a:r>
              <a:rPr lang="en"/>
              <a:t> Time Smoothing)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model achieves </a:t>
            </a:r>
            <a:r>
              <a:rPr b="1" lang="en"/>
              <a:t>95% accuracy</a:t>
            </a:r>
            <a:r>
              <a:rPr lang="en"/>
              <a:t> in predicting future values, with an average </a:t>
            </a:r>
            <a:r>
              <a:rPr b="1" lang="en"/>
              <a:t>error of 2144</a:t>
            </a:r>
            <a:endParaRPr/>
          </a:p>
        </p:txBody>
      </p:sp>
      <p:pic>
        <p:nvPicPr>
          <p:cNvPr id="256" name="Google Shape;2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900" y="711659"/>
            <a:ext cx="6243300" cy="3852666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/>
          <p:nvPr/>
        </p:nvSpPr>
        <p:spPr>
          <a:xfrm>
            <a:off x="7759025" y="2571825"/>
            <a:ext cx="1882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Predictions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58" name="Google Shape;258;p37"/>
          <p:cNvCxnSpPr/>
          <p:nvPr/>
        </p:nvCxnSpPr>
        <p:spPr>
          <a:xfrm flipH="1" rot="10800000">
            <a:off x="8360925" y="2002625"/>
            <a:ext cx="207900" cy="61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-192525" y="107075"/>
            <a:ext cx="3648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Our Predicted Values</a:t>
            </a:r>
            <a:endParaRPr sz="2800"/>
          </a:p>
        </p:txBody>
      </p:sp>
      <p:graphicFrame>
        <p:nvGraphicFramePr>
          <p:cNvPr id="264" name="Google Shape;264;p38"/>
          <p:cNvGraphicFramePr/>
          <p:nvPr/>
        </p:nvGraphicFramePr>
        <p:xfrm>
          <a:off x="4480975" y="10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{848D646E-0E40-4F9F-B402-4208F43495BB}</a:tableStyleId>
              </a:tblPr>
              <a:tblGrid>
                <a:gridCol w="2153775"/>
                <a:gridCol w="2153775"/>
              </a:tblGrid>
              <a:tr h="33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Month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Number of Reviews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082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2022 Dec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28817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Jan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30898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Feb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30203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Mar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32165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Apr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33425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May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35609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Jun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35307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Jul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38639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Aug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38772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Sep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36985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Oct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39742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Nov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36930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5" name="Google Shape;265;p38"/>
          <p:cNvSpPr txBox="1"/>
          <p:nvPr/>
        </p:nvSpPr>
        <p:spPr>
          <a:xfrm>
            <a:off x="518850" y="969375"/>
            <a:ext cx="3042300" cy="25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predictions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offer: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-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Increasing 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trend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in total reviews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-"/>
            </a:pP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Mimics historic </a:t>
            </a:r>
            <a:r>
              <a:rPr b="1"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seasonal</a:t>
            </a:r>
            <a:r>
              <a:rPr lang="en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patterns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9"/>
          <p:cNvSpPr txBox="1"/>
          <p:nvPr>
            <p:ph type="ctrTitle"/>
          </p:nvPr>
        </p:nvSpPr>
        <p:spPr>
          <a:xfrm>
            <a:off x="2284848" y="1811107"/>
            <a:ext cx="4675200" cy="21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Advanced</a:t>
            </a:r>
            <a:r>
              <a:rPr lang="en" sz="4600"/>
              <a:t> Time Series </a:t>
            </a:r>
            <a:r>
              <a:rPr lang="en" sz="4600"/>
              <a:t>Explanations</a:t>
            </a:r>
            <a:endParaRPr sz="4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 txBox="1"/>
          <p:nvPr>
            <p:ph idx="4294967295" type="ctrTitle"/>
          </p:nvPr>
        </p:nvSpPr>
        <p:spPr>
          <a:xfrm>
            <a:off x="610473" y="371750"/>
            <a:ext cx="55185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PREP/CLEANING FOR MODELING</a:t>
            </a:r>
            <a:endParaRPr/>
          </a:p>
        </p:txBody>
      </p:sp>
      <p:sp>
        <p:nvSpPr>
          <p:cNvPr id="276" name="Google Shape;276;p40"/>
          <p:cNvSpPr txBox="1"/>
          <p:nvPr/>
        </p:nvSpPr>
        <p:spPr>
          <a:xfrm>
            <a:off x="699600" y="1211950"/>
            <a:ext cx="7466400" cy="55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arenR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Date Conversion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Converted the ugly “12345” serial date format to interpretable “yyyy-mm” </a:t>
            </a:r>
            <a:b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</a:b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arenR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Data Summarization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Converted each state’s dataset into a tsibble </a:t>
            </a:r>
            <a:b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and summed reviews per month 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arenR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Handled Missing Values / Outliers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Missing values using forward fill 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Outliers due to covid were linearly i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nterpolated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arenR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Merged all 3 datasets by Date into 1 combined total reviews for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fitting models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ctrTitle"/>
          </p:nvPr>
        </p:nvSpPr>
        <p:spPr>
          <a:xfrm>
            <a:off x="1039100" y="295225"/>
            <a:ext cx="5579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Splitting Data for Forecasting:</a:t>
            </a:r>
            <a:endParaRPr sz="2800"/>
          </a:p>
        </p:txBody>
      </p:sp>
      <p:sp>
        <p:nvSpPr>
          <p:cNvPr id="282" name="Google Shape;282;p41"/>
          <p:cNvSpPr txBox="1"/>
          <p:nvPr/>
        </p:nvSpPr>
        <p:spPr>
          <a:xfrm>
            <a:off x="1155750" y="1370075"/>
            <a:ext cx="53424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Prior to forecasting, we split the consolidated data into: 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Training Set: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Used for training the model.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Used a stretched tsibble with initial window of 24 months and a step of 12 months to determine the best model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Holdout Set: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Used for testing the model's predictions.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>
            <p:ph type="ctrTitle"/>
          </p:nvPr>
        </p:nvSpPr>
        <p:spPr>
          <a:xfrm>
            <a:off x="599499" y="141225"/>
            <a:ext cx="37986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MODELS WE TESTED</a:t>
            </a:r>
            <a:endParaRPr sz="2800"/>
          </a:p>
        </p:txBody>
      </p:sp>
      <p:sp>
        <p:nvSpPr>
          <p:cNvPr id="288" name="Google Shape;288;p42"/>
          <p:cNvSpPr txBox="1"/>
          <p:nvPr/>
        </p:nvSpPr>
        <p:spPr>
          <a:xfrm>
            <a:off x="547200" y="943100"/>
            <a:ext cx="8596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eriod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ETS Model (Error, Trend, Seasonal)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Average errors in the 2000-4000 RSME range</a:t>
            </a:r>
            <a:b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</a:b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eriod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ARIMA Model (Auto Regressive Integrated Moving Average)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Average 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errors in the 3000-5000 RSME range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AutoNum type="arabicPeriod"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TSLM (Time Series Linear Model)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Average errors in the 5000-10000 RSME range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</a:b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*Box-Cox Transformations using Guerrero Method was applied to our models when training them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>
            <p:ph idx="4294967295" type="ctrTitle"/>
          </p:nvPr>
        </p:nvSpPr>
        <p:spPr>
          <a:xfrm>
            <a:off x="610474" y="371750"/>
            <a:ext cx="41586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MODEL</a:t>
            </a:r>
            <a:endParaRPr/>
          </a:p>
        </p:txBody>
      </p:sp>
      <p:sp>
        <p:nvSpPr>
          <p:cNvPr id="294" name="Google Shape;294;p43"/>
          <p:cNvSpPr txBox="1"/>
          <p:nvPr/>
        </p:nvSpPr>
        <p:spPr>
          <a:xfrm>
            <a:off x="301050" y="1287250"/>
            <a:ext cx="63045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Comparing Models: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○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Metrics Used: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RMSE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and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MAPE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to measure forecast accuracy.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Model Selection Criteria: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○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Preferred models with strong forecasting power, 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■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Meaning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Low RMSE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&amp;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Low MAPE 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for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more Accuracy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295" name="Google Shape;29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375" y="3128975"/>
            <a:ext cx="4405199" cy="2014525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6" name="Google Shape;296;p43"/>
          <p:cNvSpPr/>
          <p:nvPr/>
        </p:nvSpPr>
        <p:spPr>
          <a:xfrm>
            <a:off x="4699725" y="3634650"/>
            <a:ext cx="4363200" cy="202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7" name="Google Shape;297;p43"/>
          <p:cNvSpPr/>
          <p:nvPr/>
        </p:nvSpPr>
        <p:spPr>
          <a:xfrm>
            <a:off x="2754638" y="3670800"/>
            <a:ext cx="1762500" cy="12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8" name="Google Shape;298;p43"/>
          <p:cNvSpPr txBox="1"/>
          <p:nvPr/>
        </p:nvSpPr>
        <p:spPr>
          <a:xfrm>
            <a:off x="1179975" y="3403475"/>
            <a:ext cx="1762500" cy="13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Model accuracies  against final combined data using cross-validation</a:t>
            </a:r>
            <a:endParaRPr sz="15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/>
          <p:nvPr>
            <p:ph type="ctrTitle"/>
          </p:nvPr>
        </p:nvSpPr>
        <p:spPr>
          <a:xfrm>
            <a:off x="522125" y="149275"/>
            <a:ext cx="50214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ETS Box-Cox was the Best Fit</a:t>
            </a:r>
            <a:endParaRPr sz="2800"/>
          </a:p>
        </p:txBody>
      </p:sp>
      <p:sp>
        <p:nvSpPr>
          <p:cNvPr id="304" name="Google Shape;304;p44"/>
          <p:cNvSpPr txBox="1"/>
          <p:nvPr/>
        </p:nvSpPr>
        <p:spPr>
          <a:xfrm>
            <a:off x="238700" y="537875"/>
            <a:ext cx="8523300" cy="3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On average, our forecast is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within 4.61% of the actual values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, with a typical </a:t>
            </a: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error of 2143.68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						  *Lambda1 = 0.275, Guerrero Lambda = 0.19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</a:b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Why ETS?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: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Excelled in capturing 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seasonality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 while managing the positive trend effectively.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Strengths of ETS with Box-Cox:</a:t>
            </a:r>
            <a:endParaRPr b="1"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bel"/>
              <a:buChar char="●"/>
            </a:pP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A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djusts the data to stabilize variance with the multiplicative </a:t>
            </a:r>
            <a:r>
              <a:rPr lang="en" sz="16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seasonality</a:t>
            </a:r>
            <a:endParaRPr sz="16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305" name="Google Shape;3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25" y="1421199"/>
            <a:ext cx="8482049" cy="717626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25" y="774125"/>
            <a:ext cx="4683875" cy="42797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p45"/>
          <p:cNvGraphicFramePr/>
          <p:nvPr/>
        </p:nvGraphicFramePr>
        <p:xfrm>
          <a:off x="4836450" y="8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{848D646E-0E40-4F9F-B402-4208F43495BB}</a:tableStyleId>
              </a:tblPr>
              <a:tblGrid>
                <a:gridCol w="2153775"/>
                <a:gridCol w="2153775"/>
              </a:tblGrid>
              <a:tr h="39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Month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Number of Reviews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6082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2022 Dec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28817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Jan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30898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Feb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30203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Mar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32165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Apr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33425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May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35609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Jun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35307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Jul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38639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Aug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38772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Sep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36985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Oct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39742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6F5"/>
                    </a:solidFill>
                  </a:tcPr>
                </a:tc>
              </a:tr>
              <a:tr h="38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2023 Nov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36930</a:t>
                      </a:r>
                      <a:endParaRPr b="1" sz="800"/>
                    </a:p>
                  </a:txBody>
                  <a:tcPr marT="91425" marB="91425" marR="91425" marL="91425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2" name="Google Shape;312;p45"/>
          <p:cNvSpPr txBox="1"/>
          <p:nvPr/>
        </p:nvSpPr>
        <p:spPr>
          <a:xfrm>
            <a:off x="448700" y="109425"/>
            <a:ext cx="38631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FINAL </a:t>
            </a:r>
            <a:r>
              <a:rPr b="1" lang="en" sz="2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PREDICTIONS </a:t>
            </a:r>
            <a:endParaRPr sz="18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chitecture Studio by Slidesgo">
  <a:themeElements>
    <a:clrScheme name="Simple Light">
      <a:dk1>
        <a:srgbClr val="2E1B11"/>
      </a:dk1>
      <a:lt1>
        <a:srgbClr val="F4F4F4"/>
      </a:lt1>
      <a:dk2>
        <a:srgbClr val="595959"/>
      </a:dk2>
      <a:lt2>
        <a:srgbClr val="EEEEEE"/>
      </a:lt2>
      <a:accent1>
        <a:srgbClr val="AEC4D5"/>
      </a:accent1>
      <a:accent2>
        <a:srgbClr val="D2E2EE"/>
      </a:accent2>
      <a:accent3>
        <a:srgbClr val="C5D6E2"/>
      </a:accent3>
      <a:accent4>
        <a:srgbClr val="B8D4E7"/>
      </a:accent4>
      <a:accent5>
        <a:srgbClr val="9DB2C0"/>
      </a:accent5>
      <a:accent6>
        <a:srgbClr val="8C9CA7"/>
      </a:accent6>
      <a:hlink>
        <a:srgbClr val="90A0A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